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932" autoAdjust="0"/>
  </p:normalViewPr>
  <p:slideViewPr>
    <p:cSldViewPr>
      <p:cViewPr varScale="1">
        <p:scale>
          <a:sx n="71" d="100"/>
          <a:sy n="71" d="100"/>
        </p:scale>
        <p:origin x="112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2C28D-23AC-4964-AABB-6B4DCF01481D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9F7EC-C947-4A63-8A8F-38C4248EF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안녕하세요 </a:t>
            </a:r>
            <a:r>
              <a:rPr lang="en-US" altLang="ko-KR" smtClean="0"/>
              <a:t>3</a:t>
            </a:r>
            <a:r>
              <a:rPr lang="ko-KR" altLang="en-US" smtClean="0"/>
              <a:t>반의 인싸</a:t>
            </a:r>
            <a:r>
              <a:rPr lang="en-US" altLang="ko-KR" smtClean="0"/>
              <a:t>, </a:t>
            </a:r>
            <a:r>
              <a:rPr lang="ko-KR" altLang="en-US" smtClean="0"/>
              <a:t>행운의 숫자 </a:t>
            </a:r>
            <a:r>
              <a:rPr lang="en-US" altLang="ko-KR" smtClean="0"/>
              <a:t>7</a:t>
            </a:r>
            <a:r>
              <a:rPr lang="ko-KR" altLang="en-US" smtClean="0"/>
              <a:t>을 담당하고 있는 </a:t>
            </a:r>
            <a:r>
              <a:rPr lang="en-US" altLang="ko-KR" smtClean="0"/>
              <a:t>7</a:t>
            </a:r>
            <a:r>
              <a:rPr lang="ko-KR" altLang="en-US" smtClean="0"/>
              <a:t>팀 </a:t>
            </a:r>
            <a:r>
              <a:rPr lang="en-US" altLang="ko-KR" smtClean="0"/>
              <a:t>E</a:t>
            </a:r>
            <a:r>
              <a:rPr lang="ko-KR" altLang="en-US" smtClean="0"/>
              <a:t>편한 세상입니다</a:t>
            </a:r>
            <a:r>
              <a:rPr lang="en-US" altLang="ko-KR" smtClean="0"/>
              <a:t>.</a:t>
            </a:r>
          </a:p>
          <a:p>
            <a:endParaRPr lang="ko-KR" altLang="en-US" smtClean="0"/>
          </a:p>
          <a:p>
            <a:r>
              <a:rPr lang="ko-KR" altLang="en-US" smtClean="0"/>
              <a:t>이름이 왜 </a:t>
            </a:r>
            <a:r>
              <a:rPr lang="en-US" altLang="ko-KR" smtClean="0"/>
              <a:t>E</a:t>
            </a:r>
            <a:r>
              <a:rPr lang="ko-KR" altLang="en-US" smtClean="0"/>
              <a:t>편한 세상이냐</a:t>
            </a:r>
            <a:r>
              <a:rPr lang="en-US" altLang="ko-KR" smtClean="0"/>
              <a:t>? </a:t>
            </a:r>
            <a:r>
              <a:rPr lang="ko-KR" altLang="en-US" smtClean="0"/>
              <a:t>그 이유는 저희 팀원 모두가 </a:t>
            </a:r>
            <a:r>
              <a:rPr lang="en-US" altLang="ko-KR" smtClean="0"/>
              <a:t>MBTI E</a:t>
            </a:r>
            <a:r>
              <a:rPr lang="ko-KR" altLang="en-US" smtClean="0"/>
              <a:t>로 시작하고 있어요</a:t>
            </a:r>
            <a:r>
              <a:rPr lang="en-US" altLang="ko-KR" smtClean="0"/>
              <a:t>. </a:t>
            </a:r>
            <a:r>
              <a:rPr lang="ko-KR" altLang="en-US" smtClean="0"/>
              <a:t>그래서 장난스럽게 나온 이름인데 다들 만족해서 사용하고 있습니다 ㅎㅎ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그래서 재미있게 이렇게 저희 팀 로고도 만들어 보았습니다</a:t>
            </a:r>
            <a:r>
              <a:rPr lang="en-US" altLang="ko-KR" smtClean="0"/>
              <a:t>. </a:t>
            </a:r>
            <a:r>
              <a:rPr lang="ko-KR" altLang="en-US" smtClean="0"/>
              <a:t>멋지지 않나요</a:t>
            </a:r>
            <a:r>
              <a:rPr lang="en-US" altLang="ko-KR" smtClean="0"/>
              <a:t>?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13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저희는 기존에 이미 잘 만들어진 </a:t>
            </a:r>
            <a:r>
              <a:rPr lang="ko-KR" altLang="en-US" b="1" smtClean="0">
                <a:effectLst/>
              </a:rPr>
              <a:t>스터디 서비스 보다는 조금 더 동적</a:t>
            </a:r>
            <a:r>
              <a:rPr lang="ko-KR" altLang="en-US" smtClean="0"/>
              <a:t>이고 </a:t>
            </a:r>
            <a:r>
              <a:rPr lang="ko-KR" altLang="en-US" b="1" smtClean="0">
                <a:effectLst/>
              </a:rPr>
              <a:t>기존의 </a:t>
            </a:r>
            <a:r>
              <a:rPr lang="en-US" altLang="ko-KR" b="1" smtClean="0">
                <a:effectLst/>
              </a:rPr>
              <a:t>SNS </a:t>
            </a:r>
            <a:r>
              <a:rPr lang="ko-KR" altLang="en-US" b="1" smtClean="0">
                <a:effectLst/>
              </a:rPr>
              <a:t>서비스 보다는 조금 더 실용적</a:t>
            </a:r>
            <a:r>
              <a:rPr lang="ko-KR" altLang="en-US" smtClean="0"/>
              <a:t>인 서비스를 만들고 싶었습니다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288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이러한 </a:t>
            </a:r>
            <a:r>
              <a:rPr lang="ko-KR" altLang="en-US" b="1" smtClean="0"/>
              <a:t>서비스에 대한 이해도</a:t>
            </a:r>
            <a:r>
              <a:rPr lang="ko-KR" altLang="en-US" smtClean="0"/>
              <a:t>를 높이고</a:t>
            </a:r>
            <a:r>
              <a:rPr lang="en-US" altLang="ko-KR" smtClean="0"/>
              <a:t>, </a:t>
            </a:r>
            <a:r>
              <a:rPr lang="ko-KR" altLang="en-US" b="1" smtClean="0"/>
              <a:t>팀원간 목표하는 비전을 정리</a:t>
            </a:r>
            <a:r>
              <a:rPr lang="ko-KR" altLang="en-US" smtClean="0"/>
              <a:t>하기 위해 다음과 같이 엘리베이터 피치를 작성해 보았습니다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저희의 메인 모토인 </a:t>
            </a:r>
            <a:r>
              <a:rPr lang="en-US" altLang="ko-KR" b="1" smtClean="0"/>
              <a:t>Study Anywhere With Everyone </a:t>
            </a:r>
            <a:r>
              <a:rPr lang="ko-KR" altLang="en-US" b="1" smtClean="0"/>
              <a:t>에서 출발</a:t>
            </a:r>
            <a:r>
              <a:rPr lang="ko-KR" altLang="en-US" smtClean="0"/>
              <a:t>하여</a:t>
            </a:r>
            <a:r>
              <a:rPr lang="en-US" altLang="ko-KR" smtClean="0"/>
              <a:t>, </a:t>
            </a:r>
            <a:r>
              <a:rPr lang="ko-KR" altLang="en-US" smtClean="0"/>
              <a:t>다음과 같은 구체적인 비전을 가지고 있습니다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비전 읽어주기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973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자 첫 번째</a:t>
            </a:r>
            <a:r>
              <a:rPr lang="ko-KR" altLang="en-US" baseline="0" smtClean="0"/>
              <a:t> 핵심 기능입니다</a:t>
            </a:r>
            <a:r>
              <a:rPr lang="en-US" altLang="ko-KR" baseline="0" smtClean="0"/>
              <a:t>.</a:t>
            </a:r>
          </a:p>
          <a:p>
            <a:r>
              <a:rPr lang="ko-KR" altLang="en-US" b="1" smtClean="0"/>
              <a:t>언제나 함께 공부한다는 느낌을 주기 위한 서비스를 구현</a:t>
            </a:r>
            <a:r>
              <a:rPr lang="ko-KR" altLang="en-US" smtClean="0"/>
              <a:t>하기 위하여</a:t>
            </a:r>
            <a:r>
              <a:rPr lang="en-US" altLang="ko-KR" smtClean="0"/>
              <a:t>, </a:t>
            </a:r>
            <a:r>
              <a:rPr lang="ko-KR" altLang="en-US" b="1" smtClean="0"/>
              <a:t>실시간으로 함께 랜덤으로 모여 공부할 수 있는 웹 서비스를 기획</a:t>
            </a:r>
            <a:r>
              <a:rPr lang="ko-KR" altLang="en-US" smtClean="0"/>
              <a:t>해보았습니다</a:t>
            </a:r>
            <a:r>
              <a:rPr lang="en-US" altLang="ko-KR" smtClean="0"/>
              <a:t>. </a:t>
            </a:r>
            <a:r>
              <a:rPr lang="ko-KR" altLang="en-US" smtClean="0"/>
              <a:t>흔히 요즘은 </a:t>
            </a:r>
            <a:r>
              <a:rPr lang="ko-KR" altLang="en-US" b="1" smtClean="0"/>
              <a:t>랜각공</a:t>
            </a:r>
            <a:r>
              <a:rPr lang="ko-KR" altLang="en-US" smtClean="0"/>
              <a:t>이라고 하죠</a:t>
            </a:r>
            <a:r>
              <a:rPr lang="en-US" altLang="ko-KR" smtClean="0"/>
              <a:t>? </a:t>
            </a:r>
            <a:r>
              <a:rPr lang="ko-KR" altLang="en-US" b="1" smtClean="0"/>
              <a:t>해당 방식 보다는 조금 가볍지만</a:t>
            </a:r>
            <a:r>
              <a:rPr lang="en-US" altLang="ko-KR" b="1" smtClean="0"/>
              <a:t>, </a:t>
            </a:r>
            <a:r>
              <a:rPr lang="ko-KR" altLang="en-US" b="1" smtClean="0"/>
              <a:t>서로의 경쟁 심리를 자극하고 함께 공부할 수 있는 공간을 만들어보고 싶었습니다</a:t>
            </a:r>
            <a:r>
              <a:rPr lang="en-US" altLang="ko-KR" b="1" smtClean="0"/>
              <a:t>.</a:t>
            </a:r>
          </a:p>
          <a:p>
            <a:endParaRPr lang="ko-KR" altLang="en-US" smtClean="0"/>
          </a:p>
          <a:p>
            <a:r>
              <a:rPr lang="ko-KR" altLang="en-US" b="1" smtClean="0"/>
              <a:t>저희는 이 서비스에 </a:t>
            </a:r>
            <a:r>
              <a:rPr lang="en-US" altLang="ko-KR" b="1" smtClean="0"/>
              <a:t>Galaxy</a:t>
            </a:r>
            <a:r>
              <a:rPr lang="ko-KR" altLang="en-US" b="1" smtClean="0"/>
              <a:t>라는 이름을 붙여주었는데요</a:t>
            </a:r>
            <a:r>
              <a:rPr lang="en-US" altLang="ko-KR" b="1" smtClean="0"/>
              <a:t>, </a:t>
            </a:r>
            <a:r>
              <a:rPr lang="ko-KR" altLang="en-US" b="1" smtClean="0"/>
              <a:t>그 이유는</a:t>
            </a:r>
            <a:r>
              <a:rPr lang="en-US" altLang="ko-KR" b="1" smtClean="0"/>
              <a:t> </a:t>
            </a:r>
            <a:r>
              <a:rPr lang="ko-KR" altLang="en-US" b="1" smtClean="0"/>
              <a:t>우리라는 별들이 모여서 공부하는 곳</a:t>
            </a:r>
            <a:r>
              <a:rPr lang="en-US" altLang="ko-KR" b="1" baseline="0" smtClean="0"/>
              <a:t> </a:t>
            </a:r>
            <a:r>
              <a:rPr lang="ko-KR" altLang="en-US" b="1" baseline="0" smtClean="0"/>
              <a:t>이라는 느낌을 주고 싶었습니다</a:t>
            </a:r>
            <a:r>
              <a:rPr lang="en-US" altLang="ko-KR" b="1" baseline="0" smtClean="0"/>
              <a:t>.</a:t>
            </a:r>
            <a:r>
              <a:rPr lang="en-US" altLang="ko-KR" b="1" smtClean="0"/>
              <a:t> </a:t>
            </a:r>
            <a:r>
              <a:rPr lang="ko-KR" altLang="en-US" b="1" smtClean="0"/>
              <a:t>또한 삼성의 대표적인 색깔과 맞춰서 이름을 지어보았습니다</a:t>
            </a:r>
            <a:r>
              <a:rPr lang="en-US" altLang="ko-KR" b="1" smtClean="0"/>
              <a:t>.</a:t>
            </a:r>
          </a:p>
          <a:p>
            <a:endParaRPr lang="ko-KR" altLang="en-US" smtClean="0"/>
          </a:p>
          <a:p>
            <a:r>
              <a:rPr lang="ko-KR" altLang="en-US" smtClean="0"/>
              <a:t>보시는 화면과 같이 </a:t>
            </a:r>
            <a:r>
              <a:rPr lang="ko-KR" altLang="en-US" b="1" smtClean="0"/>
              <a:t>대화방에 입장하면 본인의 아이콘을 랜덤으로 부여받아 화면에 나타나게 됩니다</a:t>
            </a:r>
            <a:r>
              <a:rPr lang="en-US" altLang="ko-KR" b="1" smtClean="0"/>
              <a:t>. </a:t>
            </a:r>
            <a:r>
              <a:rPr lang="ko-KR" altLang="en-US" b="1" smtClean="0"/>
              <a:t>다른 아이콘들은 다른 사람들이 입장해 있다는 것을 의미하고</a:t>
            </a:r>
            <a:r>
              <a:rPr lang="en-US" altLang="ko-KR" b="1" smtClean="0"/>
              <a:t>, </a:t>
            </a:r>
            <a:r>
              <a:rPr lang="ko-KR" altLang="en-US" b="1" smtClean="0"/>
              <a:t>이 모든 환경을 </a:t>
            </a:r>
            <a:r>
              <a:rPr lang="en-US" altLang="ko-KR" b="1" smtClean="0"/>
              <a:t>＇</a:t>
            </a:r>
            <a:r>
              <a:rPr lang="ko-KR" altLang="en-US" b="1" smtClean="0"/>
              <a:t>실시간</a:t>
            </a:r>
            <a:r>
              <a:rPr lang="en-US" altLang="ko-KR" b="1" smtClean="0"/>
              <a:t>＇</a:t>
            </a:r>
            <a:r>
              <a:rPr lang="ko-KR" altLang="en-US" b="1" smtClean="0"/>
              <a:t>으로 구성할 계획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b="1" smtClean="0"/>
              <a:t>또 보시는 것 처럼 본인의 아이콘과 이 부분에서는 시간이 기록되고 있는데요</a:t>
            </a:r>
            <a:r>
              <a:rPr lang="en-US" altLang="ko-KR" b="1" smtClean="0"/>
              <a:t>, </a:t>
            </a:r>
            <a:r>
              <a:rPr lang="ko-KR" altLang="en-US" b="1" smtClean="0"/>
              <a:t>이것은 자신이 해당 공부방에 접속하여 스터디한 시간을 의미합니다</a:t>
            </a:r>
            <a:r>
              <a:rPr lang="en-US" altLang="ko-KR" b="1" smtClean="0"/>
              <a:t>. </a:t>
            </a:r>
            <a:r>
              <a:rPr lang="ko-KR" altLang="en-US" b="1" smtClean="0"/>
              <a:t>특히 해당 공간</a:t>
            </a:r>
            <a:r>
              <a:rPr lang="en-US" altLang="ko-KR" b="1" smtClean="0"/>
              <a:t>(</a:t>
            </a:r>
            <a:r>
              <a:rPr lang="ko-KR" altLang="en-US" b="1" smtClean="0"/>
              <a:t>왕좌</a:t>
            </a:r>
            <a:r>
              <a:rPr lang="en-US" altLang="ko-KR" b="1" smtClean="0"/>
              <a:t>)</a:t>
            </a:r>
            <a:r>
              <a:rPr lang="ko-KR" altLang="en-US" b="1" smtClean="0"/>
              <a:t>은 오래 공부한 사람 몇 명만 보이도록 배치하여 경쟁 심리를 자극할 수 있도록 기획</a:t>
            </a:r>
            <a:r>
              <a:rPr lang="ko-KR" altLang="en-US" smtClean="0"/>
              <a:t>해보았습니다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마지막으로 </a:t>
            </a:r>
            <a:r>
              <a:rPr lang="ko-KR" altLang="en-US" b="1" smtClean="0"/>
              <a:t>채팅입니다</a:t>
            </a:r>
            <a:r>
              <a:rPr lang="en-US" altLang="ko-KR" b="1" smtClean="0"/>
              <a:t>. </a:t>
            </a:r>
            <a:r>
              <a:rPr lang="ko-KR" altLang="en-US" b="1" smtClean="0"/>
              <a:t>함께 공부한다는 장점을 살려</a:t>
            </a:r>
            <a:r>
              <a:rPr lang="en-US" altLang="ko-KR" b="1" smtClean="0"/>
              <a:t>, </a:t>
            </a:r>
            <a:r>
              <a:rPr lang="ko-KR" altLang="en-US" b="1" smtClean="0"/>
              <a:t>장르별로 원하는 대화방을 선택하고 자유롭게 질문하고 답변할 수 있도록 의도해</a:t>
            </a:r>
            <a:r>
              <a:rPr lang="ko-KR" altLang="en-US" smtClean="0"/>
              <a:t>보았습니다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970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두 번째는 </a:t>
            </a:r>
            <a:r>
              <a:rPr lang="ko-KR" altLang="en-US" b="1" smtClean="0"/>
              <a:t>자유롭게 스터디를 모집하고 과제 제출 방식을 통한 챌린지 형식으로 스터디를 진행하며</a:t>
            </a:r>
            <a:r>
              <a:rPr lang="en-US" altLang="ko-KR" b="1" smtClean="0"/>
              <a:t>, </a:t>
            </a:r>
            <a:r>
              <a:rPr lang="ko-KR" altLang="en-US" b="1" smtClean="0"/>
              <a:t>이렇게 진행된 자료들을 피드 형태로 기록해나아간다는 느낌</a:t>
            </a:r>
            <a:r>
              <a:rPr lang="ko-KR" altLang="en-US" smtClean="0"/>
              <a:t>을 살리기 위한 서비스를 기획해보았습니다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기존 </a:t>
            </a:r>
            <a:r>
              <a:rPr lang="ko-KR" altLang="en-US" b="1" smtClean="0"/>
              <a:t>정적인 스터디 모임</a:t>
            </a:r>
            <a:r>
              <a:rPr lang="ko-KR" altLang="en-US" smtClean="0"/>
              <a:t>과는 다르게 </a:t>
            </a:r>
            <a:r>
              <a:rPr lang="ko-KR" altLang="en-US" b="1" smtClean="0"/>
              <a:t>공동체 구성원 모두가 참여 가능한 알고리즘 문제 풀이</a:t>
            </a:r>
            <a:r>
              <a:rPr lang="en-US" altLang="ko-KR" b="1" smtClean="0"/>
              <a:t>, </a:t>
            </a:r>
            <a:r>
              <a:rPr lang="ko-KR" altLang="en-US" b="1" smtClean="0"/>
              <a:t>단기 </a:t>
            </a:r>
            <a:r>
              <a:rPr lang="en-US" altLang="ko-KR" b="1" smtClean="0"/>
              <a:t>5</a:t>
            </a:r>
            <a:r>
              <a:rPr lang="ko-KR" altLang="en-US" b="1" smtClean="0"/>
              <a:t>회 </a:t>
            </a:r>
            <a:r>
              <a:rPr lang="en-US" altLang="ko-KR" b="1" smtClean="0"/>
              <a:t>CS </a:t>
            </a:r>
            <a:r>
              <a:rPr lang="ko-KR" altLang="en-US" b="1" smtClean="0"/>
              <a:t>공부와 같은 주제로 챌린지 형태로 모임을 형성</a:t>
            </a:r>
            <a:r>
              <a:rPr lang="ko-KR" altLang="en-US" smtClean="0"/>
              <a:t>할 수 있으며</a:t>
            </a:r>
            <a:r>
              <a:rPr lang="en-US" altLang="ko-KR" smtClean="0"/>
              <a:t>, </a:t>
            </a:r>
            <a:r>
              <a:rPr lang="ko-KR" altLang="en-US" b="1" smtClean="0"/>
              <a:t>해당 서비스에 자유롭게 참가하여 기획된 과제를 제출함으로써 챌린지 목표를 달성하고</a:t>
            </a:r>
            <a:r>
              <a:rPr lang="en-US" altLang="ko-KR" b="1" smtClean="0"/>
              <a:t>, </a:t>
            </a:r>
            <a:r>
              <a:rPr lang="ko-KR" altLang="en-US" b="1" smtClean="0"/>
              <a:t>서로의 진행 상황을 공유</a:t>
            </a:r>
            <a:r>
              <a:rPr lang="ko-KR" altLang="en-US" smtClean="0"/>
              <a:t>하는 서비스입니다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우선 </a:t>
            </a:r>
            <a:r>
              <a:rPr lang="ko-KR" altLang="en-US" b="1" smtClean="0"/>
              <a:t>챌린지에 가입하게 되면</a:t>
            </a:r>
            <a:r>
              <a:rPr lang="en-US" altLang="ko-KR" b="1" smtClean="0"/>
              <a:t>, </a:t>
            </a:r>
            <a:r>
              <a:rPr lang="ko-KR" altLang="en-US" b="1" smtClean="0"/>
              <a:t>다음 화면과 같은 공통된 그룹 페이지를 보유</a:t>
            </a:r>
            <a:r>
              <a:rPr lang="ko-KR" altLang="en-US" smtClean="0"/>
              <a:t>하게 됩니다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b="1" smtClean="0"/>
              <a:t>해당 화면과 같이 스터디원 모두가 어떤식으로 과제를 공유했는지 가시적으로 확인이 가능</a:t>
            </a:r>
            <a:r>
              <a:rPr lang="ko-KR" altLang="en-US" smtClean="0"/>
              <a:t>하고</a:t>
            </a:r>
            <a:r>
              <a:rPr lang="en-US" altLang="ko-KR" smtClean="0"/>
              <a:t>, </a:t>
            </a:r>
            <a:r>
              <a:rPr lang="ko-KR" altLang="en-US" b="1" smtClean="0"/>
              <a:t>우측 하단과 같이 매 주마다 모든 스터디원이 적극적으로 스터디를 진행되고 있는지 종합하여 보여주는 방향</a:t>
            </a:r>
            <a:r>
              <a:rPr lang="ko-KR" altLang="en-US" smtClean="0"/>
              <a:t>으로 기획해 보았습니다</a:t>
            </a:r>
            <a:r>
              <a:rPr lang="en-US" altLang="ko-KR" smtClean="0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722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이 테이블에서 해당 칸을 누르면</a:t>
            </a:r>
            <a:r>
              <a:rPr lang="en-US" altLang="ko-KR" smtClean="0"/>
              <a:t>, </a:t>
            </a:r>
            <a:r>
              <a:rPr lang="ko-KR" altLang="en-US" smtClean="0"/>
              <a:t>해당 주차에 그 사람이 어떤 과제를 진행하였는지 확인할 수 있습니다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b="1" smtClean="0"/>
              <a:t>과제 제출 결과는 사진</a:t>
            </a:r>
            <a:r>
              <a:rPr lang="en-US" altLang="ko-KR" b="1" smtClean="0"/>
              <a:t>, </a:t>
            </a:r>
            <a:r>
              <a:rPr lang="ko-KR" altLang="en-US" b="1" smtClean="0"/>
              <a:t>파일</a:t>
            </a:r>
            <a:r>
              <a:rPr lang="en-US" altLang="ko-KR" b="1" smtClean="0"/>
              <a:t>, </a:t>
            </a:r>
            <a:r>
              <a:rPr lang="ko-KR" altLang="en-US" b="1" smtClean="0"/>
              <a:t>텍스트</a:t>
            </a:r>
            <a:r>
              <a:rPr lang="ko-KR" altLang="en-US" smtClean="0"/>
              <a:t>등으로 공유할 수 있으며 </a:t>
            </a:r>
            <a:r>
              <a:rPr lang="ko-KR" altLang="en-US" b="1" smtClean="0"/>
              <a:t>해당 과제에 좋아요</a:t>
            </a:r>
            <a:r>
              <a:rPr lang="en-US" altLang="ko-KR" b="1" smtClean="0"/>
              <a:t>, </a:t>
            </a:r>
            <a:r>
              <a:rPr lang="ko-KR" altLang="en-US" b="1" smtClean="0"/>
              <a:t>댓글등을 추가</a:t>
            </a:r>
            <a:r>
              <a:rPr lang="ko-KR" altLang="en-US" smtClean="0"/>
              <a:t>하여 </a:t>
            </a:r>
            <a:r>
              <a:rPr lang="ko-KR" altLang="en-US" b="1" smtClean="0"/>
              <a:t>상호간의 간단한 피드백과 평가도 가능할 수 있도록 서비스를 구현할 계획</a:t>
            </a:r>
            <a:r>
              <a:rPr lang="ko-KR" altLang="en-US" smtClean="0"/>
              <a:t>입니다</a:t>
            </a:r>
            <a:r>
              <a:rPr lang="en-US" altLang="ko-KR" smtClean="0"/>
              <a:t>. </a:t>
            </a:r>
          </a:p>
          <a:p>
            <a:endParaRPr lang="en-US" altLang="ko-KR" smtClean="0"/>
          </a:p>
          <a:p>
            <a:r>
              <a:rPr lang="ko-KR" altLang="en-US" smtClean="0"/>
              <a:t>또한 </a:t>
            </a:r>
            <a:r>
              <a:rPr lang="ko-KR" altLang="en-US" b="1" smtClean="0"/>
              <a:t>해당 기록은 개인 피드에 남아 이후에도 확인할 수 있습니다</a:t>
            </a:r>
            <a:r>
              <a:rPr lang="en-US" altLang="ko-KR" b="1" smtClean="0"/>
              <a:t>.</a:t>
            </a:r>
            <a:endParaRPr lang="ko-KR" altLang="en-US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975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마지막으로 저희가 어떻게 협업하고</a:t>
            </a:r>
            <a:r>
              <a:rPr lang="en-US" altLang="ko-KR" smtClean="0"/>
              <a:t>,</a:t>
            </a:r>
            <a:r>
              <a:rPr lang="ko-KR" altLang="en-US" smtClean="0"/>
              <a:t> 노력하고 있는지에 대해서 말씀드리고 싶습니다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952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smtClean="0"/>
              <a:t>제대로 된 협업</a:t>
            </a:r>
            <a:r>
              <a:rPr lang="ko-KR" altLang="en-US" b="0" smtClean="0"/>
              <a:t>을 처음 경험하는 저희 였기에</a:t>
            </a:r>
            <a:r>
              <a:rPr lang="en-US" altLang="ko-KR" b="0" smtClean="0"/>
              <a:t>, </a:t>
            </a:r>
            <a:r>
              <a:rPr lang="ko-KR" altLang="en-US" b="1" smtClean="0"/>
              <a:t>다양한 협업 툴을 활용하여 더 똑똑하고 가치있게 협업을 진행</a:t>
            </a:r>
            <a:r>
              <a:rPr lang="ko-KR" altLang="en-US" b="0" smtClean="0"/>
              <a:t>하고자 하였습니다</a:t>
            </a:r>
            <a:r>
              <a:rPr lang="en-US" altLang="ko-KR" b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645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보여드리진 않았지만</a:t>
            </a:r>
            <a:r>
              <a:rPr lang="en-US" altLang="ko-KR" smtClean="0"/>
              <a:t>, </a:t>
            </a:r>
            <a:r>
              <a:rPr lang="ko-KR" altLang="en-US" smtClean="0"/>
              <a:t>앞선 와이어 프레임을 바탕으로 </a:t>
            </a:r>
            <a:r>
              <a:rPr lang="ko-KR" altLang="en-US" b="1" smtClean="0">
                <a:effectLst/>
              </a:rPr>
              <a:t>열심히 초기 프로토타입을 </a:t>
            </a:r>
            <a:r>
              <a:rPr lang="en-US" altLang="ko-KR" b="1" smtClean="0">
                <a:effectLst/>
              </a:rPr>
              <a:t>Figma</a:t>
            </a:r>
            <a:r>
              <a:rPr lang="ko-KR" altLang="en-US" b="1" smtClean="0">
                <a:effectLst/>
              </a:rPr>
              <a:t>를 통해 구성</a:t>
            </a:r>
            <a:r>
              <a:rPr lang="ko-KR" altLang="en-US" smtClean="0"/>
              <a:t>해보았습니다</a:t>
            </a:r>
            <a:r>
              <a:rPr lang="en-US" altLang="ko-KR" smtClean="0"/>
              <a:t>. </a:t>
            </a:r>
          </a:p>
          <a:p>
            <a:endParaRPr lang="en-US" altLang="ko-KR" smtClean="0"/>
          </a:p>
          <a:p>
            <a:r>
              <a:rPr lang="ko-KR" altLang="en-US" smtClean="0"/>
              <a:t>현재는 해당 프로토타입을 참고하여 프론트 엔드와 백엔드 모두 같은 방향성을 가지고 편리하게 구현을 진행하고 있습니다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966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또한 이 외에도 </a:t>
            </a:r>
            <a:r>
              <a:rPr lang="en-US" altLang="ko-KR" smtClean="0"/>
              <a:t>Notion</a:t>
            </a:r>
            <a:r>
              <a:rPr lang="ko-KR" altLang="en-US" smtClean="0"/>
              <a:t>을 사용하여 모든 내용을 저희만의 역사로 기록해 나아가고 있습니다</a:t>
            </a:r>
            <a:r>
              <a:rPr lang="en-US" altLang="ko-KR" smtClean="0"/>
              <a:t>. </a:t>
            </a:r>
          </a:p>
          <a:p>
            <a:endParaRPr lang="en-US" altLang="ko-KR" smtClean="0"/>
          </a:p>
          <a:p>
            <a:r>
              <a:rPr lang="ko-KR" altLang="en-US" smtClean="0"/>
              <a:t>이렇게 매 회의 내용을 정리하기도 하고</a:t>
            </a:r>
            <a:r>
              <a:rPr lang="en-US" altLang="ko-KR" smtClean="0"/>
              <a:t>, </a:t>
            </a:r>
            <a:r>
              <a:rPr lang="ko-KR" altLang="en-US" smtClean="0"/>
              <a:t>각자 과제로 공부해온 내용</a:t>
            </a:r>
            <a:r>
              <a:rPr lang="en-US" altLang="ko-KR" smtClean="0"/>
              <a:t>, </a:t>
            </a:r>
            <a:r>
              <a:rPr lang="ko-KR" altLang="en-US" smtClean="0"/>
              <a:t>공유하면서 보기 좋은 정보들을 자유롭게 기록하면서 </a:t>
            </a:r>
            <a:r>
              <a:rPr lang="ko-KR" altLang="en-US" b="1" smtClean="0">
                <a:effectLst/>
              </a:rPr>
              <a:t>저희만의 지식 데이터베이스를 만들어 나아가고 있습니다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1481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또한 실시간으로 전달해야하는 이슈를 정리하고 자유롭게 관리하기 위하여 </a:t>
            </a:r>
            <a:r>
              <a:rPr lang="en-US" altLang="ko-KR" smtClean="0"/>
              <a:t>Slack</a:t>
            </a:r>
            <a:r>
              <a:rPr lang="ko-KR" altLang="en-US" smtClean="0"/>
              <a:t>을 사용하고 있습니다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업무 내용은 </a:t>
            </a:r>
            <a:r>
              <a:rPr lang="en-US" altLang="ko-KR" smtClean="0"/>
              <a:t>Slack</a:t>
            </a:r>
            <a:r>
              <a:rPr lang="ko-KR" altLang="en-US" smtClean="0"/>
              <a:t>에 기록하기로 구분하고</a:t>
            </a:r>
            <a:r>
              <a:rPr lang="en-US" altLang="ko-KR" smtClean="0"/>
              <a:t>, </a:t>
            </a:r>
            <a:r>
              <a:rPr lang="ko-KR" altLang="en-US" smtClean="0"/>
              <a:t>이와 같이 종류별로 여러 채널을 나누어 실시간으로 나누기 좋은 정보를 정리하여 공유하고 있습니다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이렇게</a:t>
            </a:r>
            <a:r>
              <a:rPr lang="en-US" altLang="ko-KR" smtClean="0"/>
              <a:t>, </a:t>
            </a:r>
            <a:r>
              <a:rPr lang="ko-KR" altLang="en-US" smtClean="0"/>
              <a:t>간단한 명령 만으로 회의용 협업 툴을 호출하기도 하구요</a:t>
            </a:r>
            <a:r>
              <a:rPr lang="en-US" altLang="ko-KR" smtClean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332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이번 발표에서는 저희가 </a:t>
            </a:r>
            <a:r>
              <a:rPr lang="ko-KR" altLang="en-US" b="1" smtClean="0">
                <a:effectLst/>
              </a:rPr>
              <a:t>어떤 과정을 통해 기획을 진행</a:t>
            </a:r>
            <a:r>
              <a:rPr lang="ko-KR" altLang="en-US" smtClean="0"/>
              <a:t>하였는지</a:t>
            </a:r>
            <a:r>
              <a:rPr lang="en-US" altLang="ko-KR" smtClean="0"/>
              <a:t>, </a:t>
            </a:r>
            <a:r>
              <a:rPr lang="ko-KR" altLang="en-US" smtClean="0"/>
              <a:t>또 저희가 </a:t>
            </a:r>
            <a:r>
              <a:rPr lang="ko-KR" altLang="en-US" b="1" smtClean="0">
                <a:effectLst/>
              </a:rPr>
              <a:t>어떤 방식으로 협업하고 있는지</a:t>
            </a:r>
            <a:r>
              <a:rPr lang="ko-KR" altLang="en-US" smtClean="0"/>
              <a:t>를 간략하게 보여드리고자 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6627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회의용 협업 툴은 조금 </a:t>
            </a:r>
            <a:r>
              <a:rPr lang="ko-KR" altLang="en-US" b="1" smtClean="0">
                <a:effectLst/>
              </a:rPr>
              <a:t>다양하게 사용</a:t>
            </a:r>
            <a:r>
              <a:rPr lang="ko-KR" altLang="en-US" smtClean="0"/>
              <a:t>하고 있습니다</a:t>
            </a:r>
            <a:r>
              <a:rPr lang="en-US" altLang="ko-KR" smtClean="0"/>
              <a:t>.</a:t>
            </a:r>
            <a:r>
              <a:rPr lang="ko-KR" altLang="en-US" b="1" smtClean="0">
                <a:effectLst/>
              </a:rPr>
              <a:t> </a:t>
            </a:r>
            <a:endParaRPr lang="en-US" altLang="ko-KR" b="1" smtClean="0">
              <a:effectLst/>
            </a:endParaRPr>
          </a:p>
          <a:p>
            <a:endParaRPr lang="en-US" altLang="ko-KR" b="1" smtClean="0">
              <a:effectLst/>
            </a:endParaRPr>
          </a:p>
          <a:p>
            <a:r>
              <a:rPr lang="ko-KR" altLang="en-US" b="1" smtClean="0">
                <a:effectLst/>
              </a:rPr>
              <a:t>당연히 정규 시간에는 </a:t>
            </a:r>
            <a:r>
              <a:rPr lang="en-US" altLang="ko-KR" b="1" smtClean="0">
                <a:effectLst/>
              </a:rPr>
              <a:t>Webex</a:t>
            </a:r>
            <a:r>
              <a:rPr lang="ko-KR" altLang="en-US" b="1" smtClean="0">
                <a:effectLst/>
              </a:rPr>
              <a:t>를 사용</a:t>
            </a:r>
            <a:r>
              <a:rPr lang="ko-KR" altLang="en-US" b="0" smtClean="0">
                <a:effectLst/>
              </a:rPr>
              <a:t>하고</a:t>
            </a:r>
            <a:r>
              <a:rPr lang="en-US" altLang="ko-KR" b="0" smtClean="0">
                <a:effectLst/>
              </a:rPr>
              <a:t>,</a:t>
            </a:r>
          </a:p>
          <a:p>
            <a:endParaRPr lang="en-US" altLang="ko-KR" b="0" smtClean="0">
              <a:effectLst/>
            </a:endParaRPr>
          </a:p>
          <a:p>
            <a:r>
              <a:rPr lang="ko-KR" altLang="en-US" smtClean="0"/>
              <a:t>조금 더 빠르게 화면에 서로 주석을 달며 회의를 하고 싶을때는 </a:t>
            </a:r>
            <a:r>
              <a:rPr lang="en-US" altLang="ko-KR" smtClean="0"/>
              <a:t>Zoom</a:t>
            </a:r>
            <a:r>
              <a:rPr lang="ko-KR" altLang="en-US" smtClean="0"/>
              <a:t>을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조금 진중한 회의가 아닌 자유로운 회의와 공부 환경을 위해서는 </a:t>
            </a:r>
            <a:r>
              <a:rPr lang="en-US" altLang="ko-KR" smtClean="0"/>
              <a:t>Discord</a:t>
            </a:r>
            <a:r>
              <a:rPr lang="ko-KR" altLang="en-US" smtClean="0"/>
              <a:t>를 사용하여 회의를 진행하고 있습니다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992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회의에 대하여 조금 더 </a:t>
            </a:r>
            <a:r>
              <a:rPr lang="en-US" altLang="ko-KR" smtClean="0"/>
              <a:t>TMI </a:t>
            </a:r>
            <a:r>
              <a:rPr lang="ko-KR" altLang="en-US" smtClean="0"/>
              <a:t>하자면</a:t>
            </a:r>
            <a:r>
              <a:rPr lang="en-US" altLang="ko-KR" smtClean="0"/>
              <a:t>, </a:t>
            </a:r>
            <a:r>
              <a:rPr lang="ko-KR" altLang="en-US" smtClean="0"/>
              <a:t>저희는</a:t>
            </a:r>
            <a:r>
              <a:rPr lang="ko-KR" altLang="en-US" baseline="0" smtClean="0"/>
              <a:t> </a:t>
            </a:r>
            <a:r>
              <a:rPr lang="ko-KR" altLang="en-US" smtClean="0"/>
              <a:t>기본적으로 주말을 제외하고는 매일 </a:t>
            </a:r>
            <a:r>
              <a:rPr lang="ko-KR" altLang="en-US" b="1" smtClean="0">
                <a:effectLst/>
              </a:rPr>
              <a:t>스크럼 회의</a:t>
            </a:r>
            <a:r>
              <a:rPr lang="ko-KR" altLang="en-US" smtClean="0"/>
              <a:t>를 진행하고 있습니다</a:t>
            </a:r>
            <a:r>
              <a:rPr lang="en-US" altLang="ko-KR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smtClean="0">
              <a:effectLst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mtClean="0">
                <a:effectLst/>
              </a:rPr>
              <a:t>또한 이외의 회의에서는 </a:t>
            </a:r>
            <a:r>
              <a:rPr lang="ko-KR" altLang="en-US" b="1" smtClean="0"/>
              <a:t>다양한 회의 기법을 사용하여 </a:t>
            </a:r>
            <a:r>
              <a:rPr lang="ko-KR" altLang="en-US" b="1" smtClean="0">
                <a:effectLst/>
              </a:rPr>
              <a:t>주기적으로 </a:t>
            </a:r>
            <a:r>
              <a:rPr lang="en-US" altLang="ko-KR" b="1" smtClean="0">
                <a:effectLst/>
              </a:rPr>
              <a:t>KPT </a:t>
            </a:r>
            <a:r>
              <a:rPr lang="ko-KR" altLang="en-US" b="1" smtClean="0">
                <a:effectLst/>
              </a:rPr>
              <a:t>기법을 활용하여 회의를 개선</a:t>
            </a:r>
            <a:r>
              <a:rPr lang="ko-KR" altLang="en-US" smtClean="0"/>
              <a:t>하고 있고</a:t>
            </a:r>
            <a:r>
              <a:rPr lang="en-US" altLang="ko-KR" smtClean="0"/>
              <a:t>, </a:t>
            </a:r>
            <a:r>
              <a:rPr lang="ko-KR" altLang="en-US" b="1" smtClean="0">
                <a:effectLst/>
              </a:rPr>
              <a:t>때로는 브레인 스토밍을</a:t>
            </a:r>
            <a:r>
              <a:rPr lang="en-US" altLang="ko-KR" b="1" smtClean="0">
                <a:effectLst/>
              </a:rPr>
              <a:t>, </a:t>
            </a:r>
            <a:r>
              <a:rPr lang="ko-KR" altLang="en-US" b="1" smtClean="0">
                <a:effectLst/>
              </a:rPr>
              <a:t>때로는 명세서에서 알려준 여섯 색깔 모자</a:t>
            </a:r>
            <a:r>
              <a:rPr lang="ko-KR" altLang="en-US" smtClean="0"/>
              <a:t>를 써보며 다양한 방식으로 회의를 진행하고 있습니다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765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또한 이렇게 회의 종료때는 사진을 찍으며 추억을 기록하고 있는데요</a:t>
            </a:r>
            <a:r>
              <a:rPr lang="en-US" altLang="ko-KR" smtClean="0"/>
              <a:t>, </a:t>
            </a:r>
          </a:p>
          <a:p>
            <a:endParaRPr lang="en-US" altLang="ko-KR" smtClean="0"/>
          </a:p>
          <a:p>
            <a:r>
              <a:rPr lang="ko-KR" altLang="en-US" smtClean="0"/>
              <a:t>현재 정말 만나서 놀고 싶은 우리지만</a:t>
            </a:r>
            <a:r>
              <a:rPr lang="en-US" altLang="ko-KR" smtClean="0"/>
              <a:t>, </a:t>
            </a:r>
            <a:r>
              <a:rPr lang="ko-KR" altLang="en-US" smtClean="0"/>
              <a:t>코로나로</a:t>
            </a:r>
            <a:r>
              <a:rPr lang="en-US" altLang="ko-KR" smtClean="0"/>
              <a:t>, </a:t>
            </a:r>
            <a:r>
              <a:rPr lang="ko-KR" altLang="en-US" smtClean="0"/>
              <a:t>프로젝트로 만날 수 없는 상황이 지속되어 가끔은 이렇게 모여서 랜선 술자리도 가져보고 있습니다</a:t>
            </a:r>
            <a:r>
              <a:rPr lang="en-US" altLang="ko-KR" smtClean="0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1877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제가 존경하는 인물 중 하나인 일론 머스크는 이런 말을 자주합니다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96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저희가 큰 성공을 바라는 것은 아니지만</a:t>
            </a:r>
            <a:r>
              <a:rPr lang="en-US" altLang="ko-KR" smtClean="0"/>
              <a:t>, </a:t>
            </a:r>
            <a:r>
              <a:rPr lang="ko-KR" altLang="en-US" b="1" smtClean="0"/>
              <a:t>어쩌다 보니 해당 모토에 맞게 일을 하고 있습니다</a:t>
            </a:r>
            <a:r>
              <a:rPr lang="en-US" altLang="ko-KR" b="1" smtClean="0"/>
              <a:t>. </a:t>
            </a:r>
          </a:p>
          <a:p>
            <a:endParaRPr lang="en-US" altLang="ko-KR" b="1" smtClean="0"/>
          </a:p>
          <a:p>
            <a:r>
              <a:rPr lang="ko-KR" altLang="en-US" b="1" smtClean="0"/>
              <a:t>최소 인당 주 </a:t>
            </a:r>
            <a:r>
              <a:rPr lang="en-US" altLang="ko-KR" b="1" smtClean="0"/>
              <a:t>60</a:t>
            </a:r>
            <a:r>
              <a:rPr lang="ko-KR" altLang="en-US" b="1" smtClean="0"/>
              <a:t>시간을 잡아두었지만</a:t>
            </a:r>
            <a:r>
              <a:rPr lang="en-US" altLang="ko-KR" b="1" smtClean="0"/>
              <a:t>, </a:t>
            </a:r>
            <a:r>
              <a:rPr lang="ko-KR" altLang="en-US" b="1" smtClean="0"/>
              <a:t>요즘은 거의 </a:t>
            </a:r>
            <a:r>
              <a:rPr lang="en-US" altLang="ko-KR" b="1" smtClean="0"/>
              <a:t>100</a:t>
            </a:r>
            <a:r>
              <a:rPr lang="ko-KR" altLang="en-US" b="1" smtClean="0"/>
              <a:t>시간씩 일하는 모습만 서로 보여주는거 같네요 ㅎㅎ</a:t>
            </a:r>
            <a:endParaRPr lang="en-US" altLang="ko-KR" b="1" smtClean="0"/>
          </a:p>
          <a:p>
            <a:endParaRPr lang="ko-KR" altLang="en-US" smtClean="0"/>
          </a:p>
          <a:p>
            <a:r>
              <a:rPr lang="ko-KR" altLang="en-US" b="1" smtClean="0"/>
              <a:t>하지만 </a:t>
            </a:r>
            <a:r>
              <a:rPr lang="en-US" altLang="ko-KR" b="1" smtClean="0"/>
              <a:t>“</a:t>
            </a:r>
            <a:r>
              <a:rPr lang="ko-KR" altLang="en-US" b="1" smtClean="0"/>
              <a:t>가치 있는 사람들</a:t>
            </a:r>
            <a:r>
              <a:rPr lang="en-US" altLang="ko-KR" b="1" smtClean="0"/>
              <a:t>”</a:t>
            </a:r>
            <a:r>
              <a:rPr lang="ko-KR" altLang="en-US" b="1" smtClean="0"/>
              <a:t>과 </a:t>
            </a:r>
            <a:r>
              <a:rPr lang="en-US" altLang="ko-KR" b="1" smtClean="0"/>
              <a:t>“</a:t>
            </a:r>
            <a:r>
              <a:rPr lang="ko-KR" altLang="en-US" b="1" smtClean="0"/>
              <a:t>하고 싶은 기획을 바탕</a:t>
            </a:r>
            <a:r>
              <a:rPr lang="en-US" altLang="ko-KR" b="1" smtClean="0"/>
              <a:t>”</a:t>
            </a:r>
            <a:r>
              <a:rPr lang="ko-KR" altLang="en-US" b="1" smtClean="0"/>
              <a:t>으로 </a:t>
            </a:r>
            <a:r>
              <a:rPr lang="ko-KR" altLang="en-US" b="0" smtClean="0"/>
              <a:t>일을 진행하니 체력적으로는 힘들지만 </a:t>
            </a:r>
            <a:r>
              <a:rPr lang="ko-KR" altLang="en-US" b="1" smtClean="0"/>
              <a:t>함께 웃고 재미있는 나날을 보내고 있습니다</a:t>
            </a:r>
            <a:r>
              <a:rPr lang="en-US" altLang="ko-KR" b="1" smtClean="0"/>
              <a:t>. </a:t>
            </a:r>
            <a:r>
              <a:rPr lang="ko-KR" altLang="en-US" b="1" smtClean="0"/>
              <a:t>요즘 정말 행복해요</a:t>
            </a:r>
            <a:r>
              <a:rPr lang="en-US" altLang="ko-KR" b="1" smtClean="0"/>
              <a:t>~</a:t>
            </a:r>
            <a:endParaRPr lang="ko-KR" altLang="en-US" b="1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3555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smtClean="0"/>
              <a:t>따라서 저희는 저희의 모토를 잊지 않고 앞으로 나아갈 계획입니다</a:t>
            </a:r>
            <a:r>
              <a:rPr lang="en-US" altLang="ko-KR" b="1" smtClean="0"/>
              <a:t>.</a:t>
            </a:r>
          </a:p>
          <a:p>
            <a:endParaRPr lang="ko-KR" altLang="en-US" smtClean="0"/>
          </a:p>
          <a:p>
            <a:r>
              <a:rPr lang="ko-KR" altLang="en-US" smtClean="0"/>
              <a:t>비대면 온라인 환경에서도</a:t>
            </a:r>
            <a:r>
              <a:rPr lang="en-US" altLang="ko-KR" smtClean="0"/>
              <a:t>, </a:t>
            </a:r>
            <a:r>
              <a:rPr lang="ko-KR" altLang="en-US" smtClean="0"/>
              <a:t>아니면 그 이상에서도 </a:t>
            </a:r>
            <a:r>
              <a:rPr lang="ko-KR" altLang="en-US" b="1" smtClean="0"/>
              <a:t>혼자 공부하기 어려운 누군가에게 언제 어디서든 편하게 모두와 함께 공부할 수 있는 환경을 만들어 주는 것</a:t>
            </a:r>
            <a:r>
              <a:rPr lang="ko-KR" altLang="en-US" smtClean="0"/>
              <a:t>이 우리의 모토입니다</a:t>
            </a:r>
            <a:r>
              <a:rPr lang="en-US" altLang="ko-KR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2798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곧 찾아뵙겠습니다</a:t>
            </a:r>
            <a:r>
              <a:rPr lang="en-US" altLang="ko-KR" smtClean="0"/>
              <a:t>! </a:t>
            </a:r>
            <a:r>
              <a:rPr lang="ko-KR" altLang="en-US" smtClean="0"/>
              <a:t>마지막으로 팀장님이</a:t>
            </a:r>
            <a:r>
              <a:rPr lang="ko-KR" altLang="en-US" baseline="0" smtClean="0"/>
              <a:t> 직접 나레이션하신 영상 보면서 발표 마무리하겠습니다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8183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/>
              <a:t>Study</a:t>
            </a:r>
            <a:r>
              <a:rPr lang="en-US" altLang="ko-KR" baseline="0" smtClean="0"/>
              <a:t> Anywhere with Everyone.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smtClean="0"/>
              <a:t>감사합니다</a:t>
            </a:r>
            <a:r>
              <a:rPr lang="en-US" altLang="ko-KR" baseline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간단하게 서버를 구축해 보았으니 채팅창에 뿌려진 주소로도 놀러와 보세요</a:t>
            </a:r>
            <a:r>
              <a:rPr lang="en-US" altLang="ko-KR" smtClean="0"/>
              <a:t>! </a:t>
            </a:r>
            <a:r>
              <a:rPr lang="ko-KR" altLang="en-US" smtClean="0"/>
              <a:t>다들 프로젝트 즐겁게 파이팅입니다</a:t>
            </a:r>
            <a:r>
              <a:rPr lang="en-US" altLang="ko-KR" smtClean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085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먼저 아이디어 선정 과정입니다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491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저희의 처음 기획은 </a:t>
            </a:r>
            <a:r>
              <a:rPr lang="en-US" altLang="ko-KR" smtClean="0"/>
              <a:t>"SNS</a:t>
            </a:r>
            <a:r>
              <a:rPr lang="ko-KR" altLang="en-US" smtClean="0"/>
              <a:t>가 무엇인가</a:t>
            </a:r>
            <a:r>
              <a:rPr lang="en-US" altLang="ko-KR" smtClean="0"/>
              <a:t>?" </a:t>
            </a:r>
            <a:r>
              <a:rPr lang="ko-KR" altLang="en-US" smtClean="0"/>
              <a:t>에서 출발하였습니다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그곳에서 저희가 잡은 키워드는 </a:t>
            </a:r>
            <a:r>
              <a:rPr lang="en-US" altLang="ko-KR" smtClean="0"/>
              <a:t>"</a:t>
            </a:r>
            <a:r>
              <a:rPr lang="ko-KR" altLang="en-US" smtClean="0"/>
              <a:t>정보</a:t>
            </a:r>
            <a:r>
              <a:rPr lang="en-US" altLang="ko-KR" smtClean="0"/>
              <a:t>"</a:t>
            </a:r>
            <a:r>
              <a:rPr lang="ko-KR" altLang="en-US" smtClean="0"/>
              <a:t>와 </a:t>
            </a:r>
            <a:r>
              <a:rPr lang="en-US" altLang="ko-KR" smtClean="0"/>
              <a:t>"</a:t>
            </a:r>
            <a:r>
              <a:rPr lang="ko-KR" altLang="en-US" smtClean="0"/>
              <a:t>공유</a:t>
            </a:r>
            <a:r>
              <a:rPr lang="en-US" altLang="ko-KR" smtClean="0"/>
              <a:t>“</a:t>
            </a:r>
            <a:r>
              <a:rPr lang="en-US" altLang="ko-KR" baseline="0" smtClean="0"/>
              <a:t> </a:t>
            </a:r>
            <a:r>
              <a:rPr lang="ko-KR" altLang="en-US" smtClean="0"/>
              <a:t>였습니다</a:t>
            </a:r>
            <a:r>
              <a:rPr lang="en-US" altLang="ko-KR" smtClean="0"/>
              <a:t>. </a:t>
            </a:r>
            <a:r>
              <a:rPr lang="ko-KR" altLang="en-US" smtClean="0"/>
              <a:t>따라서 저희는 어떤 정보를 공유할 것인지 고민해 보았는데요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379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하지만 대부분의 서비스에서 많은 브레인 스토밍과 개선 사항을 도출해보아도 이미 시장에는 매우 잘 만들어진 서비스가 많았습니다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또한 어떤 서비스의 특정 기능에 집중해버리면 과연 이 기능만을 위하여 사용자들이 이 서비스를 사용할까</a:t>
            </a:r>
            <a:r>
              <a:rPr lang="en-US" altLang="ko-KR" smtClean="0"/>
              <a:t>? </a:t>
            </a:r>
            <a:r>
              <a:rPr lang="ko-KR" altLang="en-US" smtClean="0"/>
              <a:t>라는 딜레마도 있었습니다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53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따라서 저희는 일반적인 사람들이 불편해 하는 사항을 생각하기보다 </a:t>
            </a:r>
            <a:r>
              <a:rPr lang="en-US" altLang="ko-KR" smtClean="0"/>
              <a:t>"</a:t>
            </a:r>
            <a:r>
              <a:rPr lang="ko-KR" altLang="en-US" smtClean="0"/>
              <a:t>우리가</a:t>
            </a:r>
            <a:r>
              <a:rPr lang="en-US" altLang="ko-KR" smtClean="0"/>
              <a:t>" </a:t>
            </a:r>
            <a:r>
              <a:rPr lang="ko-KR" altLang="en-US" smtClean="0"/>
              <a:t>불편한 것은 무엇인가에 대하여 조금 집중해보았습니다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저희는 현재 </a:t>
            </a:r>
            <a:r>
              <a:rPr lang="en-US" altLang="ko-KR" smtClean="0"/>
              <a:t>SSAFY</a:t>
            </a:r>
            <a:r>
              <a:rPr lang="ko-KR" altLang="en-US" smtClean="0"/>
              <a:t>라는 공동체 안에서 활동하고 있다는 점을 바탕으로 자연스레 </a:t>
            </a:r>
            <a:r>
              <a:rPr lang="en-US" altLang="ko-KR" smtClean="0"/>
              <a:t>SSAFY </a:t>
            </a:r>
            <a:r>
              <a:rPr lang="ko-KR" altLang="en-US" smtClean="0"/>
              <a:t>활동을 하면서 불편한 점이 무엇이었나</a:t>
            </a:r>
            <a:r>
              <a:rPr lang="en-US" altLang="ko-KR" smtClean="0"/>
              <a:t>? </a:t>
            </a:r>
            <a:r>
              <a:rPr lang="ko-KR" altLang="en-US" smtClean="0"/>
              <a:t>라는 점에 초점을 맞추기 시작했습니다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그 결과 </a:t>
            </a:r>
            <a:r>
              <a:rPr lang="en-US" altLang="ko-KR" smtClean="0"/>
              <a:t>"</a:t>
            </a:r>
            <a:r>
              <a:rPr lang="ko-KR" altLang="en-US" smtClean="0"/>
              <a:t>코로나로 인한 비대면 환경</a:t>
            </a:r>
            <a:r>
              <a:rPr lang="en-US" altLang="ko-KR" smtClean="0"/>
              <a:t>"</a:t>
            </a:r>
            <a:r>
              <a:rPr lang="ko-KR" altLang="en-US" smtClean="0"/>
              <a:t>으로 </a:t>
            </a:r>
            <a:r>
              <a:rPr lang="en-US" altLang="ko-KR" smtClean="0"/>
              <a:t>"SSAFY</a:t>
            </a:r>
            <a:r>
              <a:rPr lang="ko-KR" altLang="en-US" smtClean="0"/>
              <a:t>라는 공동체 안에서 사람들과 소통하는 것이 어려운 것 같다</a:t>
            </a:r>
            <a:r>
              <a:rPr lang="en-US" altLang="ko-KR" smtClean="0"/>
              <a:t>"</a:t>
            </a:r>
            <a:r>
              <a:rPr lang="ko-KR" altLang="en-US" smtClean="0"/>
              <a:t>라는 결론을 도출하였습니다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267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이 과정에서 </a:t>
            </a:r>
            <a:r>
              <a:rPr lang="en-US" altLang="ko-KR" smtClean="0"/>
              <a:t>"</a:t>
            </a:r>
            <a:r>
              <a:rPr lang="ko-KR" altLang="en-US" smtClean="0"/>
              <a:t>데일리 과제 컨퍼런스</a:t>
            </a:r>
            <a:r>
              <a:rPr lang="en-US" altLang="ko-KR" smtClean="0"/>
              <a:t>, </a:t>
            </a:r>
            <a:r>
              <a:rPr lang="ko-KR" altLang="en-US" smtClean="0"/>
              <a:t>페어를 넘어선 멘토</a:t>
            </a:r>
            <a:r>
              <a:rPr lang="en-US" altLang="ko-KR" smtClean="0"/>
              <a:t>/</a:t>
            </a:r>
            <a:r>
              <a:rPr lang="ko-KR" altLang="en-US" smtClean="0"/>
              <a:t>멘티 매칭</a:t>
            </a:r>
            <a:r>
              <a:rPr lang="en-US" altLang="ko-KR" smtClean="0"/>
              <a:t>.."</a:t>
            </a:r>
            <a:r>
              <a:rPr lang="ko-KR" altLang="en-US" smtClean="0"/>
              <a:t>등의 다양한 아이디어를 바탕으로 와이어 프레임을 작성해 보았지만 </a:t>
            </a:r>
            <a:r>
              <a:rPr lang="ko-KR" altLang="en-US" b="1" smtClean="0"/>
              <a:t>많은 기능을 추가할수록 오히려 초기 기획의 색깔이 사라지는 느낌</a:t>
            </a:r>
            <a:r>
              <a:rPr lang="ko-KR" altLang="en-US" smtClean="0"/>
              <a:t>이었습니다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또한</a:t>
            </a:r>
            <a:r>
              <a:rPr lang="en-US" altLang="ko-KR" smtClean="0"/>
              <a:t>, </a:t>
            </a:r>
            <a:r>
              <a:rPr lang="ko-KR" altLang="en-US" b="1" smtClean="0"/>
              <a:t>소통</a:t>
            </a:r>
            <a:r>
              <a:rPr lang="ko-KR" altLang="en-US" smtClean="0"/>
              <a:t>이라는 주제에 초점을 맞추다보니 </a:t>
            </a:r>
            <a:r>
              <a:rPr lang="ko-KR" altLang="en-US" b="1" smtClean="0"/>
              <a:t>인스타 그램과 비슷한 구성을 가지게되는 문제</a:t>
            </a:r>
            <a:r>
              <a:rPr lang="ko-KR" altLang="en-US" smtClean="0"/>
              <a:t>도 발생하였습니다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779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자 그래서 저희의 구체적인 아이디어를 소개해 드리겠습니다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807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따라서 저희는 매력적인 모든 기능 중에서 지속적인 회의를 통해 </a:t>
            </a:r>
            <a:r>
              <a:rPr lang="en-US" altLang="ko-KR" smtClean="0"/>
              <a:t>"</a:t>
            </a:r>
            <a:r>
              <a:rPr lang="ko-KR" altLang="en-US" smtClean="0"/>
              <a:t>아이디어 다이어트</a:t>
            </a:r>
            <a:r>
              <a:rPr lang="en-US" altLang="ko-KR" smtClean="0"/>
              <a:t>"</a:t>
            </a:r>
            <a:r>
              <a:rPr lang="ko-KR" altLang="en-US" smtClean="0"/>
              <a:t>를 진행하였습니다</a:t>
            </a:r>
            <a:r>
              <a:rPr lang="en-US" altLang="ko-KR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그 중에서 저희가 잡은 메인 키워드는 </a:t>
            </a:r>
            <a:r>
              <a:rPr lang="en-US" altLang="ko-KR" b="1" smtClean="0"/>
              <a:t>"</a:t>
            </a:r>
            <a:r>
              <a:rPr lang="ko-KR" altLang="en-US" b="1" smtClean="0"/>
              <a:t>다 같이 함께 공부하는 것</a:t>
            </a:r>
            <a:r>
              <a:rPr lang="en-US" altLang="ko-KR" b="1" smtClean="0"/>
              <a:t>!“ </a:t>
            </a:r>
            <a:r>
              <a:rPr lang="ko-KR" altLang="en-US" smtClean="0"/>
              <a:t>이었습니다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992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80.png"/><Relationship Id="rId5" Type="http://schemas.openxmlformats.org/officeDocument/2006/relationships/image" Target="../media/image71.png"/><Relationship Id="rId10" Type="http://schemas.openxmlformats.org/officeDocument/2006/relationships/image" Target="../media/image79.png"/><Relationship Id="rId4" Type="http://schemas.openxmlformats.org/officeDocument/2006/relationships/image" Target="../media/image70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87.png"/><Relationship Id="rId4" Type="http://schemas.openxmlformats.org/officeDocument/2006/relationships/image" Target="../media/image70.png"/><Relationship Id="rId9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90.png"/><Relationship Id="rId5" Type="http://schemas.openxmlformats.org/officeDocument/2006/relationships/image" Target="../media/image71.png"/><Relationship Id="rId10" Type="http://schemas.openxmlformats.org/officeDocument/2006/relationships/image" Target="../media/image89.png"/><Relationship Id="rId4" Type="http://schemas.openxmlformats.org/officeDocument/2006/relationships/image" Target="../media/image70.png"/><Relationship Id="rId9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94.png"/><Relationship Id="rId5" Type="http://schemas.openxmlformats.org/officeDocument/2006/relationships/image" Target="../media/image71.png"/><Relationship Id="rId10" Type="http://schemas.openxmlformats.org/officeDocument/2006/relationships/image" Target="../media/image93.png"/><Relationship Id="rId4" Type="http://schemas.openxmlformats.org/officeDocument/2006/relationships/image" Target="../media/image70.png"/><Relationship Id="rId9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6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9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image" Target="../media/image101.png"/><Relationship Id="rId21" Type="http://schemas.openxmlformats.org/officeDocument/2006/relationships/image" Target="../media/image119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10" Type="http://schemas.openxmlformats.org/officeDocument/2006/relationships/image" Target="../media/image108.png"/><Relationship Id="rId19" Type="http://schemas.openxmlformats.org/officeDocument/2006/relationships/image" Target="../media/image117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2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1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3" Type="http://schemas.openxmlformats.org/officeDocument/2006/relationships/image" Target="../media/image28.png"/><Relationship Id="rId7" Type="http://schemas.openxmlformats.org/officeDocument/2006/relationships/image" Target="../media/image73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33.png"/><Relationship Id="rId20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128.png"/><Relationship Id="rId5" Type="http://schemas.openxmlformats.org/officeDocument/2006/relationships/image" Target="../media/image37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19" Type="http://schemas.openxmlformats.org/officeDocument/2006/relationships/image" Target="../media/image136.png"/><Relationship Id="rId4" Type="http://schemas.openxmlformats.org/officeDocument/2006/relationships/image" Target="../media/image29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2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37.png"/><Relationship Id="rId10" Type="http://schemas.openxmlformats.org/officeDocument/2006/relationships/image" Target="../media/image140.png"/><Relationship Id="rId4" Type="http://schemas.openxmlformats.org/officeDocument/2006/relationships/image" Target="../media/image29.png"/><Relationship Id="rId9" Type="http://schemas.openxmlformats.org/officeDocument/2006/relationships/image" Target="../media/image1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2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144.png"/><Relationship Id="rId5" Type="http://schemas.openxmlformats.org/officeDocument/2006/relationships/image" Target="../media/image37.png"/><Relationship Id="rId10" Type="http://schemas.openxmlformats.org/officeDocument/2006/relationships/image" Target="../media/image143.png"/><Relationship Id="rId4" Type="http://schemas.openxmlformats.org/officeDocument/2006/relationships/image" Target="../media/image29.png"/><Relationship Id="rId9" Type="http://schemas.openxmlformats.org/officeDocument/2006/relationships/image" Target="../media/image1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2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1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2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1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28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3.png"/><Relationship Id="rId5" Type="http://schemas.openxmlformats.org/officeDocument/2006/relationships/image" Target="../media/image37.png"/><Relationship Id="rId10" Type="http://schemas.openxmlformats.org/officeDocument/2006/relationships/image" Target="../media/image153.png"/><Relationship Id="rId4" Type="http://schemas.openxmlformats.org/officeDocument/2006/relationships/image" Target="../media/image29.png"/><Relationship Id="rId9" Type="http://schemas.openxmlformats.org/officeDocument/2006/relationships/image" Target="../media/image1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image" Target="../media/image155.png"/><Relationship Id="rId7" Type="http://schemas.openxmlformats.org/officeDocument/2006/relationships/image" Target="../media/image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59.png"/><Relationship Id="rId5" Type="http://schemas.openxmlformats.org/officeDocument/2006/relationships/image" Target="../media/image157.png"/><Relationship Id="rId15" Type="http://schemas.openxmlformats.org/officeDocument/2006/relationships/image" Target="../media/image163.png"/><Relationship Id="rId10" Type="http://schemas.openxmlformats.org/officeDocument/2006/relationships/image" Target="../media/image9.png"/><Relationship Id="rId19" Type="http://schemas.openxmlformats.org/officeDocument/2006/relationships/image" Target="../media/image167.png"/><Relationship Id="rId4" Type="http://schemas.openxmlformats.org/officeDocument/2006/relationships/image" Target="../media/image156.png"/><Relationship Id="rId9" Type="http://schemas.openxmlformats.org/officeDocument/2006/relationships/image" Target="../media/image158.png"/><Relationship Id="rId14" Type="http://schemas.openxmlformats.org/officeDocument/2006/relationships/image" Target="../media/image1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7.png"/><Relationship Id="rId12" Type="http://schemas.openxmlformats.org/officeDocument/2006/relationships/image" Target="../media/image9.png"/><Relationship Id="rId17" Type="http://schemas.openxmlformats.org/officeDocument/2006/relationships/image" Target="../media/image165.png"/><Relationship Id="rId2" Type="http://schemas.openxmlformats.org/officeDocument/2006/relationships/video" Target="../media/media1.mp4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1" Type="http://schemas.microsoft.com/office/2007/relationships/media" Target="../media/media1.mp4"/><Relationship Id="rId6" Type="http://schemas.openxmlformats.org/officeDocument/2006/relationships/image" Target="../media/image156.png"/><Relationship Id="rId11" Type="http://schemas.openxmlformats.org/officeDocument/2006/relationships/image" Target="../media/image158.png"/><Relationship Id="rId5" Type="http://schemas.openxmlformats.org/officeDocument/2006/relationships/image" Target="../media/image155.png"/><Relationship Id="rId15" Type="http://schemas.openxmlformats.org/officeDocument/2006/relationships/image" Target="../media/image163.png"/><Relationship Id="rId10" Type="http://schemas.openxmlformats.org/officeDocument/2006/relationships/image" Target="../media/image6.png"/><Relationship Id="rId19" Type="http://schemas.openxmlformats.org/officeDocument/2006/relationships/image" Target="../media/image167.png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5.png"/><Relationship Id="rId14" Type="http://schemas.openxmlformats.org/officeDocument/2006/relationships/image" Target="../media/image1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13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64.png"/><Relationship Id="rId15" Type="http://schemas.openxmlformats.org/officeDocument/2006/relationships/image" Target="../media/image68.png"/><Relationship Id="rId10" Type="http://schemas.openxmlformats.org/officeDocument/2006/relationships/image" Target="../media/image16.png"/><Relationship Id="rId4" Type="http://schemas.openxmlformats.org/officeDocument/2006/relationships/image" Target="../media/image63.png"/><Relationship Id="rId9" Type="http://schemas.openxmlformats.org/officeDocument/2006/relationships/image" Target="../media/image15.png"/><Relationship Id="rId1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D0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29593" y="7960064"/>
            <a:ext cx="4299436" cy="12448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610972" y="-1648317"/>
            <a:ext cx="9249234" cy="9442310"/>
            <a:chOff x="-3610972" y="-1648317"/>
            <a:chExt cx="9249234" cy="944231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610972" y="-1648317"/>
              <a:ext cx="9249234" cy="944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11623" y="239449"/>
            <a:ext cx="293037" cy="293028"/>
            <a:chOff x="5311623" y="239449"/>
            <a:chExt cx="293037" cy="2930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11623" y="239449"/>
              <a:ext cx="293037" cy="2930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48360" y="-1461434"/>
            <a:ext cx="6834715" cy="5655387"/>
            <a:chOff x="12748360" y="-1461434"/>
            <a:chExt cx="6834715" cy="56553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8360" y="-1461434"/>
              <a:ext cx="6834715" cy="56553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92432" y="6698899"/>
            <a:ext cx="3403353" cy="6200671"/>
            <a:chOff x="-92432" y="6698899"/>
            <a:chExt cx="3403353" cy="62006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5900000">
              <a:off x="-92432" y="6698899"/>
              <a:ext cx="3403353" cy="62006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7575" y="2639394"/>
            <a:ext cx="694403" cy="694382"/>
            <a:chOff x="14747575" y="2639394"/>
            <a:chExt cx="694403" cy="6943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5960000">
              <a:off x="14747575" y="2639394"/>
              <a:ext cx="694403" cy="6943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57655" y="7168480"/>
            <a:ext cx="2056120" cy="2056058"/>
            <a:chOff x="17257655" y="7168480"/>
            <a:chExt cx="2056120" cy="20560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220000">
              <a:off x="17257655" y="7168480"/>
              <a:ext cx="2056120" cy="20560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3498380" y="225891"/>
            <a:ext cx="4992073" cy="4130692"/>
            <a:chOff x="-3498380" y="225891"/>
            <a:chExt cx="4992073" cy="41306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8100000">
              <a:off x="-3498380" y="225891"/>
              <a:ext cx="4992073" cy="41306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846151" y="9069889"/>
            <a:ext cx="293037" cy="1170779"/>
            <a:chOff x="17846151" y="9069889"/>
            <a:chExt cx="293037" cy="117077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4040000">
              <a:off x="17846151" y="9069889"/>
              <a:ext cx="293037" cy="117077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56136" y="5749190"/>
            <a:ext cx="2267271" cy="7422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74247" y="3049320"/>
            <a:ext cx="17875430" cy="426656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766700" y="7977011"/>
            <a:ext cx="605225" cy="479395"/>
            <a:chOff x="6766700" y="7977011"/>
            <a:chExt cx="605225" cy="47939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258261" y="7995077"/>
              <a:ext cx="95597" cy="95597"/>
              <a:chOff x="7258261" y="7995077"/>
              <a:chExt cx="95597" cy="9559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3480000">
                <a:off x="7258261" y="7995077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192396" y="8346853"/>
              <a:ext cx="95597" cy="95597"/>
              <a:chOff x="7192396" y="8346853"/>
              <a:chExt cx="95597" cy="9559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260000">
                <a:off x="7192396" y="8346853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780654" y="8216079"/>
              <a:ext cx="95597" cy="95597"/>
              <a:chOff x="6780654" y="8216079"/>
              <a:chExt cx="95597" cy="9559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260000">
                <a:off x="6780654" y="8216079"/>
                <a:ext cx="95597" cy="95597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0474245" y="7920319"/>
            <a:ext cx="878136" cy="577236"/>
            <a:chOff x="10474245" y="7920319"/>
            <a:chExt cx="878136" cy="57723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086735" y="8386235"/>
              <a:ext cx="95597" cy="95597"/>
              <a:chOff x="11086735" y="8386235"/>
              <a:chExt cx="95597" cy="9559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7700000">
                <a:off x="11086735" y="8386235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0827583" y="8139405"/>
              <a:ext cx="95597" cy="95597"/>
              <a:chOff x="10827583" y="8139405"/>
              <a:chExt cx="95597" cy="9559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5480000">
                <a:off x="10827583" y="8139405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247890" y="8097633"/>
              <a:ext cx="95597" cy="95597"/>
              <a:chOff x="11247890" y="8097633"/>
              <a:chExt cx="95597" cy="9559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5480000">
                <a:off x="11247890" y="8097633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483138" y="7929212"/>
              <a:ext cx="95597" cy="95597"/>
              <a:chOff x="10483138" y="7929212"/>
              <a:chExt cx="95597" cy="9559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5480000">
                <a:off x="10483138" y="7929212"/>
                <a:ext cx="95597" cy="95597"/>
              </a:xfrm>
              <a:prstGeom prst="rect">
                <a:avLst/>
              </a:prstGeom>
            </p:spPr>
          </p:pic>
        </p:grpSp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57158" y="2834291"/>
            <a:ext cx="17344026" cy="4266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AA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362200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93033" y="2559552"/>
            <a:ext cx="1556396" cy="6182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06469" y="1281311"/>
            <a:ext cx="9206149" cy="11795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03828" y="2437673"/>
            <a:ext cx="10478059" cy="6542238"/>
            <a:chOff x="3903828" y="2437673"/>
            <a:chExt cx="10478059" cy="65422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03828" y="2437673"/>
              <a:ext cx="10478059" cy="65422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A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4449405"/>
            <a:ext cx="20782400" cy="23833995"/>
            <a:chOff x="-2417447" y="-4449405"/>
            <a:chExt cx="20782400" cy="238339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82700" y="-4449405"/>
              <a:ext cx="6919552" cy="8362498"/>
              <a:chOff x="382700" y="-4449405"/>
              <a:chExt cx="6919552" cy="836249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5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20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25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21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24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22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23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26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27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28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grpSp>
        <p:nvGrpSpPr>
          <p:cNvPr id="29" name="그룹 1006"/>
          <p:cNvGrpSpPr/>
          <p:nvPr/>
        </p:nvGrpSpPr>
        <p:grpSpPr>
          <a:xfrm>
            <a:off x="2538095" y="2125833"/>
            <a:ext cx="13209524" cy="6726690"/>
            <a:chOff x="2538095" y="2125833"/>
            <a:chExt cx="13209524" cy="6726690"/>
          </a:xfrm>
        </p:grpSpPr>
        <p:grpSp>
          <p:nvGrpSpPr>
            <p:cNvPr id="30" name="그룹 1007"/>
            <p:cNvGrpSpPr/>
            <p:nvPr/>
          </p:nvGrpSpPr>
          <p:grpSpPr>
            <a:xfrm>
              <a:off x="2538095" y="4014427"/>
              <a:ext cx="13208498" cy="4829130"/>
              <a:chOff x="2538095" y="4014427"/>
              <a:chExt cx="13208498" cy="4829130"/>
            </a:xfrm>
          </p:grpSpPr>
          <p:pic>
            <p:nvPicPr>
              <p:cNvPr id="37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38095" y="4014427"/>
                <a:ext cx="13208498" cy="4829130"/>
              </a:xfrm>
              <a:prstGeom prst="rect">
                <a:avLst/>
              </a:prstGeom>
            </p:spPr>
          </p:pic>
        </p:grpSp>
        <p:grpSp>
          <p:nvGrpSpPr>
            <p:cNvPr id="31" name="그룹 1008"/>
            <p:cNvGrpSpPr/>
            <p:nvPr/>
          </p:nvGrpSpPr>
          <p:grpSpPr>
            <a:xfrm>
              <a:off x="11461191" y="3532308"/>
              <a:ext cx="3125699" cy="2306664"/>
              <a:chOff x="11461191" y="3532308"/>
              <a:chExt cx="3125699" cy="2306664"/>
            </a:xfrm>
          </p:grpSpPr>
          <p:pic>
            <p:nvPicPr>
              <p:cNvPr id="36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720000">
                <a:off x="11461191" y="3532308"/>
                <a:ext cx="3125699" cy="2306664"/>
              </a:xfrm>
              <a:prstGeom prst="rect">
                <a:avLst/>
              </a:prstGeom>
            </p:spPr>
          </p:pic>
        </p:grpSp>
        <p:grpSp>
          <p:nvGrpSpPr>
            <p:cNvPr id="32" name="그룹 1009"/>
            <p:cNvGrpSpPr/>
            <p:nvPr/>
          </p:nvGrpSpPr>
          <p:grpSpPr>
            <a:xfrm>
              <a:off x="4321175" y="2425564"/>
              <a:ext cx="3125699" cy="2306664"/>
              <a:chOff x="4321175" y="2425564"/>
              <a:chExt cx="3125699" cy="2306664"/>
            </a:xfrm>
          </p:grpSpPr>
          <p:pic>
            <p:nvPicPr>
              <p:cNvPr id="3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720000">
                <a:off x="4321175" y="2425564"/>
                <a:ext cx="3125699" cy="2306664"/>
              </a:xfrm>
              <a:prstGeom prst="rect">
                <a:avLst/>
              </a:prstGeom>
            </p:spPr>
          </p:pic>
        </p:grpSp>
        <p:grpSp>
          <p:nvGrpSpPr>
            <p:cNvPr id="33" name="그룹 1010"/>
            <p:cNvGrpSpPr/>
            <p:nvPr/>
          </p:nvGrpSpPr>
          <p:grpSpPr>
            <a:xfrm>
              <a:off x="7598537" y="3301840"/>
              <a:ext cx="2995265" cy="4983472"/>
              <a:chOff x="7598537" y="3301840"/>
              <a:chExt cx="2995265" cy="4983472"/>
            </a:xfrm>
          </p:grpSpPr>
          <p:pic>
            <p:nvPicPr>
              <p:cNvPr id="34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98537" y="3301840"/>
                <a:ext cx="2995265" cy="4983472"/>
              </a:xfrm>
              <a:prstGeom prst="rect">
                <a:avLst/>
              </a:prstGeom>
            </p:spPr>
          </p:pic>
        </p:grpSp>
      </p:grpSp>
      <p:grpSp>
        <p:nvGrpSpPr>
          <p:cNvPr id="38" name="그룹 1011"/>
          <p:cNvGrpSpPr/>
          <p:nvPr/>
        </p:nvGrpSpPr>
        <p:grpSpPr>
          <a:xfrm>
            <a:off x="8817301" y="3230262"/>
            <a:ext cx="2352766" cy="1660776"/>
            <a:chOff x="8817301" y="3230262"/>
            <a:chExt cx="2352766" cy="1660776"/>
          </a:xfrm>
        </p:grpSpPr>
        <p:pic>
          <p:nvPicPr>
            <p:cNvPr id="39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3960000">
              <a:off x="8817301" y="3230262"/>
              <a:ext cx="2352766" cy="1660776"/>
            </a:xfrm>
            <a:prstGeom prst="rect">
              <a:avLst/>
            </a:prstGeom>
          </p:spPr>
        </p:pic>
      </p:grpSp>
      <p:pic>
        <p:nvPicPr>
          <p:cNvPr id="40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540000">
            <a:off x="3414612" y="5437483"/>
            <a:ext cx="2496874" cy="1179520"/>
          </a:xfrm>
          <a:prstGeom prst="rect">
            <a:avLst/>
          </a:prstGeom>
        </p:spPr>
      </p:pic>
      <p:pic>
        <p:nvPicPr>
          <p:cNvPr id="41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540000">
            <a:off x="12078208" y="6717155"/>
            <a:ext cx="2087136" cy="11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4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DAA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4449405"/>
            <a:ext cx="20782400" cy="23833995"/>
            <a:chOff x="-2417447" y="-4449405"/>
            <a:chExt cx="20782400" cy="238339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82700" y="-4449405"/>
              <a:ext cx="6919552" cy="8362498"/>
              <a:chOff x="382700" y="-4449405"/>
              <a:chExt cx="6919552" cy="836249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93033" y="2559552"/>
            <a:ext cx="1556396" cy="6182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06469" y="1749158"/>
            <a:ext cx="10256341" cy="117952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65918" y="3279606"/>
            <a:ext cx="13444657" cy="47541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DAA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93033" y="2559552"/>
            <a:ext cx="1556396" cy="6182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06469" y="1473821"/>
            <a:ext cx="6921956" cy="11795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18346" y="2611072"/>
            <a:ext cx="10049022" cy="6550833"/>
            <a:chOff x="4118346" y="2611072"/>
            <a:chExt cx="10049022" cy="65508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18346" y="2611072"/>
              <a:ext cx="10049022" cy="655083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DAA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93033" y="2559552"/>
            <a:ext cx="1556396" cy="6182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06469" y="1289157"/>
            <a:ext cx="7353820" cy="11795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70658" y="4685997"/>
            <a:ext cx="5789869" cy="4062037"/>
            <a:chOff x="1470658" y="4685997"/>
            <a:chExt cx="5789869" cy="40620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0658" y="4685997"/>
              <a:ext cx="5789869" cy="40620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12337" y="2357147"/>
            <a:ext cx="9162159" cy="6552503"/>
            <a:chOff x="7812337" y="2357147"/>
            <a:chExt cx="9162159" cy="65525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12337" y="2357147"/>
              <a:ext cx="9162159" cy="65525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63542" y="3055409"/>
            <a:ext cx="4455710" cy="3169356"/>
            <a:chOff x="3063542" y="3055409"/>
            <a:chExt cx="4455710" cy="316935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720000">
              <a:off x="3063542" y="3055409"/>
              <a:ext cx="4455710" cy="316935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DAA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93033" y="2559552"/>
            <a:ext cx="1556396" cy="6182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06469" y="1289154"/>
            <a:ext cx="8206621" cy="11795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103211" y="4820559"/>
            <a:ext cx="5905800" cy="4223653"/>
            <a:chOff x="11103211" y="4820559"/>
            <a:chExt cx="5905800" cy="42236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03211" y="4820559"/>
              <a:ext cx="5905800" cy="42236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6740" y="2817148"/>
            <a:ext cx="8654422" cy="6059433"/>
            <a:chOff x="1386740" y="2817148"/>
            <a:chExt cx="8654422" cy="60594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6740" y="2817148"/>
              <a:ext cx="8654422" cy="60594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99749" y="6688924"/>
            <a:ext cx="1958803" cy="1534577"/>
            <a:chOff x="10299749" y="6688924"/>
            <a:chExt cx="1958803" cy="15345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3060000">
              <a:off x="10299749" y="6688924"/>
              <a:ext cx="1958803" cy="153457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1448" y="-1648317"/>
            <a:ext cx="9249234" cy="9442310"/>
            <a:chOff x="-201448" y="-1648317"/>
            <a:chExt cx="9249234" cy="944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1448" y="-1648317"/>
              <a:ext cx="9249234" cy="944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65044" y="7414787"/>
            <a:ext cx="2155959" cy="3928007"/>
            <a:chOff x="7665044" y="7414787"/>
            <a:chExt cx="2155959" cy="39280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640000">
              <a:off x="7665044" y="7414787"/>
              <a:ext cx="2155959" cy="3928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8856" y="225891"/>
            <a:ext cx="4992073" cy="4130692"/>
            <a:chOff x="-88856" y="225891"/>
            <a:chExt cx="4992073" cy="4130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8100000">
              <a:off x="-88856" y="225891"/>
              <a:ext cx="4992073" cy="4130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4615" y="943524"/>
            <a:ext cx="7458512" cy="7614207"/>
            <a:chOff x="1384615" y="943524"/>
            <a:chExt cx="7458512" cy="76142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20000">
              <a:off x="1384615" y="943524"/>
              <a:ext cx="7458512" cy="761420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567" y="7578719"/>
            <a:ext cx="6407263" cy="11914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04885" y="7854828"/>
            <a:ext cx="6056650" cy="38842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82684" y="7314599"/>
            <a:ext cx="605225" cy="479395"/>
            <a:chOff x="13382684" y="7314599"/>
            <a:chExt cx="605225" cy="4793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874245" y="7332665"/>
              <a:ext cx="95597" cy="95597"/>
              <a:chOff x="13874245" y="7332665"/>
              <a:chExt cx="95597" cy="955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480000">
                <a:off x="13874245" y="7332665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808380" y="7684441"/>
              <a:ext cx="95597" cy="95597"/>
              <a:chOff x="13808380" y="7684441"/>
              <a:chExt cx="95597" cy="9559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260000">
                <a:off x="13808380" y="7684441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396639" y="7553667"/>
              <a:ext cx="95597" cy="95597"/>
              <a:chOff x="13396639" y="7553667"/>
              <a:chExt cx="95597" cy="9559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260000">
                <a:off x="13396639" y="7553667"/>
                <a:ext cx="95597" cy="9559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941884" y="7239846"/>
            <a:ext cx="878136" cy="577236"/>
            <a:chOff x="16941884" y="7239846"/>
            <a:chExt cx="878136" cy="57723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554374" y="7705762"/>
              <a:ext cx="95597" cy="95597"/>
              <a:chOff x="17554374" y="7705762"/>
              <a:chExt cx="95597" cy="9559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7700000">
                <a:off x="17554374" y="7705762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295223" y="7458932"/>
              <a:ext cx="95597" cy="95597"/>
              <a:chOff x="17295223" y="7458932"/>
              <a:chExt cx="95597" cy="9559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5480000">
                <a:off x="17295223" y="7458932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715529" y="7417160"/>
              <a:ext cx="95597" cy="95597"/>
              <a:chOff x="17715529" y="7417160"/>
              <a:chExt cx="95597" cy="9559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5480000">
                <a:off x="17715529" y="7417160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950778" y="7248739"/>
              <a:ext cx="95597" cy="95597"/>
              <a:chOff x="16950778" y="7248739"/>
              <a:chExt cx="95597" cy="9559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5480000">
                <a:off x="16950778" y="7248739"/>
                <a:ext cx="95597" cy="9559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64861" y="3282174"/>
            <a:ext cx="1257143" cy="511007"/>
            <a:chOff x="5764861" y="3282174"/>
            <a:chExt cx="1257143" cy="5110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4861" y="3282174"/>
              <a:ext cx="1257143" cy="511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12550" y="8506118"/>
            <a:ext cx="2052576" cy="1979596"/>
            <a:chOff x="6112550" y="8506118"/>
            <a:chExt cx="2052576" cy="1979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2550" y="8506118"/>
              <a:ext cx="2052576" cy="1979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49162" y="7292818"/>
            <a:ext cx="2052576" cy="3192897"/>
            <a:chOff x="8149162" y="7292818"/>
            <a:chExt cx="2052576" cy="31928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49162" y="7292818"/>
              <a:ext cx="2052576" cy="31928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85773" y="6750025"/>
            <a:ext cx="2052576" cy="3735689"/>
            <a:chOff x="10185773" y="6750025"/>
            <a:chExt cx="2052576" cy="37356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85773" y="6750025"/>
              <a:ext cx="2052576" cy="3735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22385" y="4514998"/>
            <a:ext cx="2052576" cy="5970717"/>
            <a:chOff x="12222385" y="4514998"/>
            <a:chExt cx="2052576" cy="59707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22385" y="4514998"/>
              <a:ext cx="2052576" cy="59707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58997" y="3652916"/>
            <a:ext cx="2052576" cy="6832799"/>
            <a:chOff x="14258997" y="3652916"/>
            <a:chExt cx="2052576" cy="68327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58997" y="3652916"/>
              <a:ext cx="2052576" cy="68327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295609" y="1481746"/>
            <a:ext cx="2052576" cy="9003968"/>
            <a:chOff x="16295609" y="1481746"/>
            <a:chExt cx="2052576" cy="90039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95609" y="1481746"/>
              <a:ext cx="2052576" cy="90039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75938" y="9527845"/>
            <a:ext cx="2052576" cy="957869"/>
            <a:chOff x="4075938" y="9527845"/>
            <a:chExt cx="2052576" cy="9578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75938" y="9527845"/>
              <a:ext cx="2052576" cy="95786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78896" y="2209106"/>
            <a:ext cx="2602475" cy="5714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4486" y="2963343"/>
            <a:ext cx="4341843" cy="146433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215811" y="751005"/>
            <a:ext cx="1938785" cy="76627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45193" y="2387149"/>
            <a:ext cx="2241242" cy="144740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42620" y="3785506"/>
            <a:ext cx="1648813" cy="76627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05858" y="6004563"/>
            <a:ext cx="1978418" cy="76627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69295" y="6502354"/>
            <a:ext cx="1749818" cy="76627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032706" y="7715655"/>
            <a:ext cx="1913054" cy="76627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996117" y="8788165"/>
            <a:ext cx="1839398" cy="76627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-840000">
            <a:off x="12802991" y="451444"/>
            <a:ext cx="2519898" cy="117227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324849" y="578589"/>
            <a:ext cx="1149443" cy="845787"/>
            <a:chOff x="15324849" y="578589"/>
            <a:chExt cx="1149443" cy="84578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520000">
              <a:off x="15324849" y="578589"/>
              <a:ext cx="1149443" cy="84578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137858" y="5442306"/>
            <a:ext cx="1804567" cy="76627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137882" y="4856954"/>
            <a:ext cx="1918665" cy="7662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817417" y="1123810"/>
            <a:ext cx="11477821" cy="8038095"/>
            <a:chOff x="5817417" y="1123810"/>
            <a:chExt cx="11477821" cy="80380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17417" y="1123810"/>
              <a:ext cx="11477821" cy="803809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231627" y="1577718"/>
            <a:ext cx="7865941" cy="2227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231627" y="1577716"/>
            <a:ext cx="8225465" cy="22279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897047" y="1123810"/>
            <a:ext cx="3398191" cy="2345733"/>
            <a:chOff x="13897047" y="1123810"/>
            <a:chExt cx="3398191" cy="23457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97047" y="1123810"/>
              <a:ext cx="3398191" cy="23457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93309" y="1174509"/>
            <a:ext cx="2573459" cy="4083506"/>
            <a:chOff x="8093309" y="1174509"/>
            <a:chExt cx="2573459" cy="40835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93309" y="1174509"/>
              <a:ext cx="2573459" cy="40835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74763" y="1174509"/>
            <a:ext cx="4165918" cy="3968348"/>
            <a:chOff x="10074763" y="1174509"/>
            <a:chExt cx="4165918" cy="39683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74763" y="1174509"/>
              <a:ext cx="4165918" cy="39683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6561" y="3546139"/>
            <a:ext cx="3548977" cy="4184498"/>
            <a:chOff x="1356561" y="3546139"/>
            <a:chExt cx="3548977" cy="418449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6561" y="3546139"/>
              <a:ext cx="3548977" cy="41844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43448" y="5149423"/>
            <a:ext cx="3033583" cy="3519748"/>
            <a:chOff x="5143448" y="5149423"/>
            <a:chExt cx="3033583" cy="35197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43448" y="5149423"/>
              <a:ext cx="3033583" cy="35197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91913" y="1123810"/>
            <a:ext cx="1601397" cy="4600062"/>
            <a:chOff x="6491913" y="1123810"/>
            <a:chExt cx="1601397" cy="460006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91913" y="1123810"/>
              <a:ext cx="1601397" cy="46000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134634" y="7290885"/>
            <a:ext cx="3085714" cy="1751188"/>
            <a:chOff x="12134634" y="7290885"/>
            <a:chExt cx="3085714" cy="175118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34634" y="7290885"/>
              <a:ext cx="3085714" cy="175118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09524" y="7718834"/>
            <a:ext cx="3085714" cy="1443070"/>
            <a:chOff x="14209524" y="7718834"/>
            <a:chExt cx="3085714" cy="144307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09524" y="7718834"/>
              <a:ext cx="3085714" cy="144307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029648" y="5723872"/>
            <a:ext cx="2375475" cy="2442608"/>
            <a:chOff x="7029648" y="5723872"/>
            <a:chExt cx="2375475" cy="244260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29648" y="5723872"/>
              <a:ext cx="2375475" cy="244260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195826" y="4569374"/>
            <a:ext cx="2321912" cy="2138029"/>
            <a:chOff x="12195826" y="4569374"/>
            <a:chExt cx="2321912" cy="213802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195826" y="4569374"/>
              <a:ext cx="2321912" cy="21380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142857" y="4384678"/>
            <a:ext cx="3172762" cy="4682432"/>
            <a:chOff x="9142857" y="4384678"/>
            <a:chExt cx="3172762" cy="468243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2857" y="4384678"/>
              <a:ext cx="3172762" cy="468243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517738" y="3546139"/>
            <a:ext cx="2777500" cy="4025363"/>
            <a:chOff x="14517738" y="3546139"/>
            <a:chExt cx="2777500" cy="402536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517738" y="3546139"/>
              <a:ext cx="2777500" cy="402536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8D0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76009" y="8406128"/>
            <a:ext cx="374835" cy="374824"/>
            <a:chOff x="1876009" y="8406128"/>
            <a:chExt cx="374835" cy="374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6009" y="8406128"/>
              <a:ext cx="374835" cy="3748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24870" y="1048803"/>
            <a:ext cx="8188354" cy="8188109"/>
            <a:chOff x="1924870" y="1048803"/>
            <a:chExt cx="8188354" cy="81881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220000">
              <a:off x="1924870" y="1048803"/>
              <a:ext cx="8188354" cy="81881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4001" y="2183744"/>
            <a:ext cx="2196068" cy="1817137"/>
            <a:chOff x="1454001" y="2183744"/>
            <a:chExt cx="2196068" cy="18171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8100000">
              <a:off x="1454001" y="2183744"/>
              <a:ext cx="2196068" cy="18171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33333" y="1673430"/>
            <a:ext cx="6171429" cy="7374450"/>
            <a:chOff x="2933333" y="1673430"/>
            <a:chExt cx="6171429" cy="73744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33333" y="1673430"/>
              <a:ext cx="6171429" cy="73744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06543" y="3614153"/>
            <a:ext cx="6152912" cy="146433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36609" y="3345676"/>
            <a:ext cx="4386611" cy="52983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79049" y="5074287"/>
            <a:ext cx="6315917" cy="48481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31446" y="2296792"/>
            <a:ext cx="933318" cy="933290"/>
            <a:chOff x="8831446" y="2296792"/>
            <a:chExt cx="933318" cy="9332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5960000">
              <a:off x="8831446" y="2296792"/>
              <a:ext cx="933318" cy="9332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40063" y="3092312"/>
            <a:ext cx="1881399" cy="1737914"/>
            <a:chOff x="11540063" y="3092312"/>
            <a:chExt cx="1881399" cy="17379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40063" y="3092312"/>
              <a:ext cx="1881399" cy="17379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231627" y="1577716"/>
            <a:ext cx="7865941" cy="22279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40668" y="2619569"/>
            <a:ext cx="12325819" cy="6527960"/>
            <a:chOff x="4940668" y="2619569"/>
            <a:chExt cx="12325819" cy="652796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40668" y="2619569"/>
              <a:ext cx="12325819" cy="65279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09265" y="3719777"/>
            <a:ext cx="6171429" cy="3370244"/>
            <a:chOff x="10909265" y="3719777"/>
            <a:chExt cx="6171429" cy="33702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09265" y="3719777"/>
              <a:ext cx="6171429" cy="33702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6469" y="1485364"/>
            <a:ext cx="9473020" cy="22279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01502" y="4431202"/>
            <a:ext cx="3794444" cy="3797369"/>
            <a:chOff x="2401502" y="4431202"/>
            <a:chExt cx="3794444" cy="37973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1502" y="4431202"/>
              <a:ext cx="3794444" cy="37973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44172" y="4431202"/>
            <a:ext cx="3797369" cy="3797369"/>
            <a:chOff x="7244172" y="4431202"/>
            <a:chExt cx="3797369" cy="379736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44172" y="4431202"/>
              <a:ext cx="3797369" cy="37973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25615" y="4431202"/>
            <a:ext cx="3797369" cy="3797369"/>
            <a:chOff x="11925615" y="4431202"/>
            <a:chExt cx="3797369" cy="37973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25615" y="4431202"/>
              <a:ext cx="3797369" cy="379736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6469" y="1254484"/>
            <a:ext cx="10957292" cy="22279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505557" y="3439666"/>
            <a:ext cx="9274600" cy="5745327"/>
            <a:chOff x="4505557" y="3439666"/>
            <a:chExt cx="9274600" cy="57453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5557" y="3439666"/>
              <a:ext cx="9274600" cy="574532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6469" y="1254488"/>
            <a:ext cx="7961043" cy="22279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11899" y="3470139"/>
            <a:ext cx="13861917" cy="5117234"/>
            <a:chOff x="2211899" y="3470139"/>
            <a:chExt cx="13861917" cy="51172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11899" y="3470139"/>
              <a:ext cx="13861917" cy="511723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26984" y="0"/>
            <a:ext cx="10831746" cy="10419048"/>
            <a:chOff x="3726984" y="0"/>
            <a:chExt cx="10831746" cy="104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6984" y="0"/>
              <a:ext cx="10831746" cy="1041904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06469" y="1393016"/>
            <a:ext cx="7492191" cy="11795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271425" y="2253214"/>
            <a:ext cx="7742865" cy="3634307"/>
            <a:chOff x="5271425" y="2253214"/>
            <a:chExt cx="7742865" cy="36343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1425" y="2253214"/>
              <a:ext cx="7742865" cy="36343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06564" y="6008733"/>
            <a:ext cx="6171429" cy="3043286"/>
            <a:chOff x="2106564" y="6008733"/>
            <a:chExt cx="6171429" cy="3043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06564" y="6008733"/>
              <a:ext cx="6171429" cy="3043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17246" y="5939469"/>
            <a:ext cx="7757133" cy="3112550"/>
            <a:chOff x="8417246" y="5939469"/>
            <a:chExt cx="7757133" cy="31125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17246" y="5939469"/>
              <a:ext cx="7757133" cy="311255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565494" y="891503"/>
            <a:ext cx="15154726" cy="8502709"/>
            <a:chOff x="1565494" y="891503"/>
            <a:chExt cx="15154726" cy="85027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5494" y="891503"/>
              <a:ext cx="15154726" cy="850270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4" y="9434385"/>
            <a:ext cx="3408397" cy="9084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8D0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97817" y="6246722"/>
            <a:ext cx="6552430" cy="6689211"/>
            <a:chOff x="-397817" y="6246722"/>
            <a:chExt cx="6552430" cy="66892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140000">
              <a:off x="-397817" y="6246722"/>
              <a:ext cx="6552430" cy="66892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82299" y="5964663"/>
            <a:ext cx="3536532" cy="2926304"/>
            <a:chOff x="-1082299" y="5964663"/>
            <a:chExt cx="3536532" cy="2926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8100000">
              <a:off x="-1082299" y="5964663"/>
              <a:ext cx="3536532" cy="29263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73630" y="319140"/>
            <a:ext cx="293037" cy="293028"/>
            <a:chOff x="4373630" y="319140"/>
            <a:chExt cx="293037" cy="2930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3630" y="319140"/>
              <a:ext cx="293037" cy="2930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-2883811"/>
            <a:ext cx="6834715" cy="5655387"/>
            <a:chOff x="9142857" y="-2883811"/>
            <a:chExt cx="6834715" cy="56553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-2883811"/>
              <a:ext cx="6834715" cy="56553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2464" y="-1204006"/>
            <a:ext cx="3403353" cy="6200671"/>
            <a:chOff x="-172464" y="-1204006"/>
            <a:chExt cx="3403353" cy="62006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540000">
              <a:off x="-172464" y="-1204006"/>
              <a:ext cx="3403353" cy="62006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55043" y="850770"/>
            <a:ext cx="694403" cy="694382"/>
            <a:chOff x="14955043" y="850770"/>
            <a:chExt cx="694403" cy="6943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5960000">
              <a:off x="14955043" y="850770"/>
              <a:ext cx="694403" cy="6943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459231" y="3800256"/>
            <a:ext cx="5327793" cy="5327633"/>
            <a:chOff x="15459231" y="3800256"/>
            <a:chExt cx="5327793" cy="53276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220000">
              <a:off x="15459231" y="3800256"/>
              <a:ext cx="5327793" cy="53276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881371" y="9022072"/>
            <a:ext cx="293037" cy="1170779"/>
            <a:chOff x="17881371" y="9022072"/>
            <a:chExt cx="293037" cy="11707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4800000">
              <a:off x="17881371" y="9022072"/>
              <a:ext cx="293037" cy="117077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12559" y="4188188"/>
            <a:ext cx="12022301" cy="369768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26904" y="4334125"/>
            <a:ext cx="12907956" cy="369768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487466" y="3778347"/>
            <a:ext cx="855151" cy="677359"/>
            <a:chOff x="6487466" y="3778347"/>
            <a:chExt cx="855151" cy="67735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182016" y="3803874"/>
              <a:ext cx="135074" cy="135074"/>
              <a:chOff x="7182016" y="3803874"/>
              <a:chExt cx="135074" cy="13507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3480000">
                <a:off x="7182016" y="3803874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088952" y="4300914"/>
              <a:ext cx="135074" cy="135074"/>
              <a:chOff x="7088952" y="4300914"/>
              <a:chExt cx="135074" cy="13507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260000">
                <a:off x="7088952" y="4300914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507184" y="4116137"/>
              <a:ext cx="135074" cy="135074"/>
              <a:chOff x="6507184" y="4116137"/>
              <a:chExt cx="135074" cy="13507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260000">
                <a:off x="6507184" y="4116137"/>
                <a:ext cx="135074" cy="135074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1007099" y="3640102"/>
            <a:ext cx="1240759" cy="815603"/>
            <a:chOff x="11007099" y="3640102"/>
            <a:chExt cx="1240759" cy="81560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872514" y="4298417"/>
              <a:ext cx="135074" cy="135074"/>
              <a:chOff x="11872514" y="4298417"/>
              <a:chExt cx="135074" cy="13507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7700000">
                <a:off x="11872514" y="4298417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506347" y="3949659"/>
              <a:ext cx="135074" cy="135074"/>
              <a:chOff x="11506347" y="3949659"/>
              <a:chExt cx="135074" cy="13507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5480000">
                <a:off x="11506347" y="3949659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100218" y="3890638"/>
              <a:ext cx="135074" cy="135074"/>
              <a:chOff x="12100218" y="3890638"/>
              <a:chExt cx="135074" cy="13507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5480000">
                <a:off x="12100218" y="3890638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019665" y="3652668"/>
              <a:ext cx="135074" cy="135074"/>
              <a:chOff x="11019665" y="3652668"/>
              <a:chExt cx="135074" cy="13507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5480000">
                <a:off x="11019665" y="3652668"/>
                <a:ext cx="135074" cy="135074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9142857" y="4330055"/>
            <a:ext cx="627493" cy="441755"/>
            <a:chOff x="9142857" y="4330055"/>
            <a:chExt cx="627493" cy="44175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2857" y="4330055"/>
              <a:ext cx="627493" cy="44175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8D0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97817" y="6246722"/>
            <a:ext cx="6552430" cy="6689211"/>
            <a:chOff x="-397817" y="6246722"/>
            <a:chExt cx="6552430" cy="66892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140000">
              <a:off x="-397817" y="6246722"/>
              <a:ext cx="6552430" cy="66892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82299" y="5964663"/>
            <a:ext cx="3536532" cy="2926304"/>
            <a:chOff x="-1082299" y="5964663"/>
            <a:chExt cx="3536532" cy="2926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8100000">
              <a:off x="-1082299" y="5964663"/>
              <a:ext cx="3536532" cy="29263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73630" y="319140"/>
            <a:ext cx="293037" cy="293028"/>
            <a:chOff x="4373630" y="319140"/>
            <a:chExt cx="293037" cy="2930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3630" y="319140"/>
              <a:ext cx="293037" cy="2930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-2883811"/>
            <a:ext cx="6834715" cy="5655387"/>
            <a:chOff x="9142857" y="-2883811"/>
            <a:chExt cx="6834715" cy="56553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-2883811"/>
              <a:ext cx="6834715" cy="56553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2464" y="-1204006"/>
            <a:ext cx="3403353" cy="6200671"/>
            <a:chOff x="-172464" y="-1204006"/>
            <a:chExt cx="3403353" cy="62006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540000">
              <a:off x="-172464" y="-1204006"/>
              <a:ext cx="3403353" cy="62006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55043" y="850770"/>
            <a:ext cx="694403" cy="694382"/>
            <a:chOff x="14955043" y="850770"/>
            <a:chExt cx="694403" cy="6943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5960000">
              <a:off x="14955043" y="850770"/>
              <a:ext cx="694403" cy="6943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459231" y="3800256"/>
            <a:ext cx="5327793" cy="5327633"/>
            <a:chOff x="15459231" y="3800256"/>
            <a:chExt cx="5327793" cy="53276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220000">
              <a:off x="15459231" y="3800256"/>
              <a:ext cx="5327793" cy="53276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881371" y="9022072"/>
            <a:ext cx="293037" cy="1170779"/>
            <a:chOff x="17881371" y="9022072"/>
            <a:chExt cx="293037" cy="11707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4800000">
              <a:off x="17881371" y="9022072"/>
              <a:ext cx="293037" cy="11707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87466" y="3778347"/>
            <a:ext cx="855151" cy="677359"/>
            <a:chOff x="6487466" y="3778347"/>
            <a:chExt cx="855151" cy="67735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182016" y="3803874"/>
              <a:ext cx="135074" cy="135074"/>
              <a:chOff x="7182016" y="3803874"/>
              <a:chExt cx="135074" cy="13507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3480000">
                <a:off x="7182016" y="3803874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088952" y="4300914"/>
              <a:ext cx="135074" cy="135074"/>
              <a:chOff x="7088952" y="4300914"/>
              <a:chExt cx="135074" cy="13507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260000">
                <a:off x="7088952" y="4300914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507184" y="4116137"/>
              <a:ext cx="135074" cy="135074"/>
              <a:chOff x="6507184" y="4116137"/>
              <a:chExt cx="135074" cy="13507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260000">
                <a:off x="6507184" y="4116137"/>
                <a:ext cx="135074" cy="135074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1007099" y="3640102"/>
            <a:ext cx="1240759" cy="815603"/>
            <a:chOff x="11007099" y="3640102"/>
            <a:chExt cx="1240759" cy="81560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872514" y="4298417"/>
              <a:ext cx="135074" cy="135074"/>
              <a:chOff x="11872514" y="4298417"/>
              <a:chExt cx="135074" cy="13507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7700000">
                <a:off x="11872514" y="4298417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506347" y="3949659"/>
              <a:ext cx="135074" cy="135074"/>
              <a:chOff x="11506347" y="3949659"/>
              <a:chExt cx="135074" cy="13507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5480000">
                <a:off x="11506347" y="3949659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100218" y="3890638"/>
              <a:ext cx="135074" cy="135074"/>
              <a:chOff x="12100218" y="3890638"/>
              <a:chExt cx="135074" cy="135074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5480000">
                <a:off x="12100218" y="3890638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019665" y="3652668"/>
              <a:ext cx="135074" cy="135074"/>
              <a:chOff x="11019665" y="3652668"/>
              <a:chExt cx="135074" cy="135074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5480000">
                <a:off x="11019665" y="3652668"/>
                <a:ext cx="135074" cy="135074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9142857" y="4330055"/>
            <a:ext cx="627493" cy="441755"/>
            <a:chOff x="9142857" y="4330055"/>
            <a:chExt cx="627493" cy="44175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2857" y="4330055"/>
              <a:ext cx="627493" cy="441755"/>
            </a:xfrm>
            <a:prstGeom prst="rect">
              <a:avLst/>
            </a:prstGeom>
          </p:spPr>
        </p:pic>
      </p:grpSp>
      <p:pic>
        <p:nvPicPr>
          <p:cNvPr id="2" name="싸집트레일러B">
            <a:hlinkClick r:id="" action="ppaction://media"/>
            <a:extLst>
              <a:ext uri="{FF2B5EF4-FFF2-40B4-BE49-F238E27FC236}">
                <a16:creationId xmlns:a16="http://schemas.microsoft.com/office/drawing/2014/main" id="{0EE386AB-B043-4B6E-A169-7A9F593B7C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8C6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1831640"/>
            <a:ext cx="20782400" cy="21216230"/>
            <a:chOff x="-2417447" y="-1831640"/>
            <a:chExt cx="20782400" cy="212162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417447" y="-1831640"/>
              <a:ext cx="20782400" cy="21216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8773" y="-3727932"/>
            <a:ext cx="8362498" cy="6919552"/>
            <a:chOff x="-338773" y="-3727932"/>
            <a:chExt cx="8362498" cy="69195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900000">
              <a:off x="-338773" y="-3727932"/>
              <a:ext cx="8362498" cy="69195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90527" y="3022678"/>
            <a:ext cx="5491035" cy="16274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71434" y="5794851"/>
            <a:ext cx="1323142" cy="12190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84849" y="5648790"/>
            <a:ext cx="5186386" cy="21472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71434" y="7005968"/>
            <a:ext cx="1324411" cy="12190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84849" y="6859907"/>
            <a:ext cx="5186378" cy="21472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71434" y="8210681"/>
            <a:ext cx="1323142" cy="12190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21170" y="8064622"/>
            <a:ext cx="3549154" cy="2147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84249" y="4027284"/>
            <a:ext cx="694403" cy="694382"/>
            <a:chOff x="16784249" y="4027284"/>
            <a:chExt cx="694403" cy="6943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5960000">
              <a:off x="16784249" y="4027284"/>
              <a:ext cx="694403" cy="69438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8D0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952" y="-4517709"/>
            <a:ext cx="20606955" cy="17051232"/>
            <a:chOff x="1180952" y="-4517709"/>
            <a:chExt cx="20606955" cy="170512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52" y="-4517709"/>
              <a:ext cx="20606955" cy="1705123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58" y="2865082"/>
            <a:ext cx="14777841" cy="27427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45047" y="4813017"/>
            <a:ext cx="4645991" cy="4645852"/>
            <a:chOff x="15145047" y="4813017"/>
            <a:chExt cx="4645991" cy="46458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9900000">
              <a:off x="15145047" y="4813017"/>
              <a:ext cx="4645991" cy="46458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376998" y="6126128"/>
            <a:ext cx="9249234" cy="9442310"/>
            <a:chOff x="-2376998" y="6126128"/>
            <a:chExt cx="9249234" cy="94423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00000">
              <a:off x="-2376998" y="6126128"/>
              <a:ext cx="9249234" cy="94423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04885" y="7854828"/>
            <a:ext cx="6056650" cy="3884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798088" y="8255877"/>
            <a:ext cx="20838687" cy="32913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10527" y="4108184"/>
            <a:ext cx="6232619" cy="21197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39554" y="3800713"/>
            <a:ext cx="2326488" cy="5714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5106" y="1194468"/>
            <a:ext cx="4047810" cy="571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577" y="2935399"/>
            <a:ext cx="3589058" cy="6171429"/>
            <a:chOff x="150577" y="2935399"/>
            <a:chExt cx="3589058" cy="61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20000">
              <a:off x="150577" y="2935399"/>
              <a:ext cx="3589058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79840" y="2933682"/>
            <a:ext cx="3642494" cy="6082383"/>
            <a:chOff x="3079840" y="2933682"/>
            <a:chExt cx="3642494" cy="60823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">
              <a:off x="3079840" y="2933682"/>
              <a:ext cx="3642494" cy="60823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83929" y="2677379"/>
            <a:ext cx="3450250" cy="6171429"/>
            <a:chOff x="12483929" y="2677379"/>
            <a:chExt cx="3450250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60000">
              <a:off x="12483929" y="2677379"/>
              <a:ext cx="3450250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45187" y="2479432"/>
            <a:ext cx="3184545" cy="6171429"/>
            <a:chOff x="5845187" y="2479432"/>
            <a:chExt cx="3184545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900000">
              <a:off x="5845187" y="2479432"/>
              <a:ext cx="3184545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16453" y="3063370"/>
            <a:ext cx="3349624" cy="6171429"/>
            <a:chOff x="14816453" y="3063370"/>
            <a:chExt cx="3349624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140000">
              <a:off x="14816453" y="3063370"/>
              <a:ext cx="3349624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10896" y="2636999"/>
            <a:ext cx="4186392" cy="6171429"/>
            <a:chOff x="8310896" y="2636999"/>
            <a:chExt cx="4186392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420000">
              <a:off x="8310896" y="2636999"/>
              <a:ext cx="4186392" cy="617142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798088" y="8255877"/>
            <a:ext cx="20838687" cy="32913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798088" y="8255877"/>
            <a:ext cx="20838687" cy="32913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6738" y="4107692"/>
            <a:ext cx="5070286" cy="28757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0328" y="3839215"/>
            <a:ext cx="2648368" cy="52983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7339" y="2325779"/>
            <a:ext cx="4201466" cy="571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83377" y="5250383"/>
            <a:ext cx="2668873" cy="141437"/>
            <a:chOff x="5183377" y="5250383"/>
            <a:chExt cx="2668873" cy="1414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5183377" y="5250383"/>
              <a:ext cx="2668873" cy="14143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85263" y="4436868"/>
            <a:ext cx="9153838" cy="2154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798088" y="8255877"/>
            <a:ext cx="20838687" cy="32913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3067" y="1032853"/>
            <a:ext cx="3521560" cy="571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3000" y="2057143"/>
            <a:ext cx="5447153" cy="6171429"/>
            <a:chOff x="1125482" y="2057143"/>
            <a:chExt cx="5447153" cy="6171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5482" y="2057143"/>
              <a:ext cx="5447153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43140" y="1597019"/>
            <a:ext cx="3524185" cy="6247776"/>
            <a:chOff x="10543140" y="1597019"/>
            <a:chExt cx="3524185" cy="62477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43140" y="1597019"/>
              <a:ext cx="3524185" cy="62477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05420" y="1673366"/>
            <a:ext cx="3494280" cy="6201268"/>
            <a:chOff x="14105420" y="1673366"/>
            <a:chExt cx="3494280" cy="62012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05420" y="1673366"/>
              <a:ext cx="3494280" cy="62012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57425" y="1516968"/>
            <a:ext cx="3537081" cy="6334096"/>
            <a:chOff x="6957425" y="1516968"/>
            <a:chExt cx="3537081" cy="63340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57425" y="1516968"/>
              <a:ext cx="3537081" cy="63340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680" y="161353"/>
            <a:ext cx="9552849" cy="7904508"/>
            <a:chOff x="79680" y="161353"/>
            <a:chExt cx="9552849" cy="7904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8100000">
              <a:off x="79680" y="161353"/>
              <a:ext cx="9552849" cy="79045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48329" y="6812548"/>
            <a:ext cx="5930495" cy="11914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04885" y="7854828"/>
            <a:ext cx="6056650" cy="38842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5006" y="6699688"/>
            <a:ext cx="605225" cy="479395"/>
            <a:chOff x="11545006" y="6699688"/>
            <a:chExt cx="605225" cy="4793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036568" y="6717754"/>
              <a:ext cx="95597" cy="95597"/>
              <a:chOff x="12036568" y="6717754"/>
              <a:chExt cx="95597" cy="9559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3480000">
                <a:off x="12036568" y="6717754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970703" y="7069530"/>
              <a:ext cx="95597" cy="95597"/>
              <a:chOff x="11970703" y="7069530"/>
              <a:chExt cx="95597" cy="9559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260000">
                <a:off x="11970703" y="7069530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558961" y="6938755"/>
              <a:ext cx="95597" cy="95597"/>
              <a:chOff x="11558961" y="6938755"/>
              <a:chExt cx="95597" cy="9559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260000">
                <a:off x="11558961" y="6938755"/>
                <a:ext cx="95597" cy="9559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6941884" y="6623220"/>
            <a:ext cx="878136" cy="577236"/>
            <a:chOff x="16941884" y="6623220"/>
            <a:chExt cx="878136" cy="57723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554374" y="7089136"/>
              <a:ext cx="95597" cy="95597"/>
              <a:chOff x="17554374" y="7089136"/>
              <a:chExt cx="95597" cy="9559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7700000">
                <a:off x="17554374" y="7089136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295223" y="6842306"/>
              <a:ext cx="95597" cy="95597"/>
              <a:chOff x="17295223" y="6842306"/>
              <a:chExt cx="95597" cy="9559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5480000">
                <a:off x="17295223" y="6842306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715529" y="6800535"/>
              <a:ext cx="95597" cy="95597"/>
              <a:chOff x="17715529" y="6800535"/>
              <a:chExt cx="95597" cy="9559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5480000">
                <a:off x="17715529" y="6800535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950778" y="6632114"/>
              <a:ext cx="95597" cy="95597"/>
              <a:chOff x="16950778" y="6632114"/>
              <a:chExt cx="95597" cy="9559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5480000">
                <a:off x="16950778" y="6632114"/>
                <a:ext cx="95597" cy="9559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413442" y="-399126"/>
            <a:ext cx="3454148" cy="3454045"/>
            <a:chOff x="5413442" y="-399126"/>
            <a:chExt cx="3454148" cy="34540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9900000">
              <a:off x="5413442" y="-399126"/>
              <a:ext cx="3454148" cy="34540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225621" y="4018671"/>
            <a:ext cx="1543667" cy="1277308"/>
            <a:chOff x="17225621" y="4018671"/>
            <a:chExt cx="1543667" cy="127730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4200000">
              <a:off x="17225621" y="4018671"/>
              <a:ext cx="1543667" cy="127730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1612351" y="371173"/>
            <a:ext cx="4570049" cy="3781489"/>
            <a:chOff x="-1612351" y="371173"/>
            <a:chExt cx="4570049" cy="378148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4320000">
              <a:off x="-1612351" y="371173"/>
              <a:ext cx="4570049" cy="378148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153923" y="7191278"/>
            <a:ext cx="721215" cy="721194"/>
            <a:chOff x="9153923" y="7191278"/>
            <a:chExt cx="721215" cy="72119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220000">
              <a:off x="9153923" y="7191278"/>
              <a:ext cx="721215" cy="72119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1141</Words>
  <Application>Microsoft Office PowerPoint</Application>
  <PresentationFormat>사용자 지정</PresentationFormat>
  <Paragraphs>121</Paragraphs>
  <Slides>28</Slides>
  <Notes>27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태현</cp:lastModifiedBy>
  <cp:revision>37</cp:revision>
  <dcterms:created xsi:type="dcterms:W3CDTF">2021-07-29T20:08:47Z</dcterms:created>
  <dcterms:modified xsi:type="dcterms:W3CDTF">2021-07-29T13:32:30Z</dcterms:modified>
</cp:coreProperties>
</file>